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7" r:id="rId2"/>
    <p:sldId id="259" r:id="rId3"/>
    <p:sldId id="263" r:id="rId4"/>
    <p:sldId id="262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59" r:id="rId21"/>
    <p:sldId id="460" r:id="rId22"/>
    <p:sldId id="446" r:id="rId23"/>
    <p:sldId id="472" r:id="rId24"/>
    <p:sldId id="447" r:id="rId25"/>
    <p:sldId id="473" r:id="rId26"/>
    <p:sldId id="448" r:id="rId27"/>
    <p:sldId id="474" r:id="rId28"/>
    <p:sldId id="449" r:id="rId29"/>
    <p:sldId id="475" r:id="rId30"/>
    <p:sldId id="450" r:id="rId31"/>
    <p:sldId id="451" r:id="rId32"/>
    <p:sldId id="476" r:id="rId33"/>
    <p:sldId id="477" r:id="rId34"/>
    <p:sldId id="452" r:id="rId35"/>
    <p:sldId id="453" r:id="rId36"/>
    <p:sldId id="478" r:id="rId37"/>
    <p:sldId id="461" r:id="rId38"/>
    <p:sldId id="462" r:id="rId39"/>
    <p:sldId id="463" r:id="rId40"/>
    <p:sldId id="464" r:id="rId41"/>
    <p:sldId id="466" r:id="rId42"/>
    <p:sldId id="454" r:id="rId43"/>
    <p:sldId id="455" r:id="rId44"/>
    <p:sldId id="456" r:id="rId45"/>
    <p:sldId id="479" r:id="rId46"/>
    <p:sldId id="457" r:id="rId47"/>
    <p:sldId id="480" r:id="rId48"/>
    <p:sldId id="458" r:id="rId49"/>
    <p:sldId id="482" r:id="rId50"/>
    <p:sldId id="465" r:id="rId51"/>
    <p:sldId id="483" r:id="rId52"/>
    <p:sldId id="467" r:id="rId53"/>
    <p:sldId id="481" r:id="rId54"/>
    <p:sldId id="468" r:id="rId55"/>
    <p:sldId id="484" r:id="rId56"/>
    <p:sldId id="485" r:id="rId57"/>
    <p:sldId id="471" r:id="rId58"/>
    <p:sldId id="470" r:id="rId59"/>
    <p:sldId id="269" r:id="rId60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哒哒 熊猫" initials="哒哒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2D4"/>
    <a:srgbClr val="FFFFFF"/>
    <a:srgbClr val="5B9BD5"/>
    <a:srgbClr val="99A8BD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2" y="120"/>
      </p:cViewPr>
      <p:guideLst>
        <p:guide orient="horz" pos="221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://photo-static-api.fotomore.com/creative/vcg/400/new/VCG41N1189020673.jpg" descr="templates\picture_hover\&amp;pky300_sjzg_VCG41N1189020673&amp;"/>
          <p:cNvPicPr>
            <a:picLocks noChangeAspect="1"/>
          </p:cNvPicPr>
          <p:nvPr userDrawn="1"/>
        </p:nvPicPr>
        <p:blipFill>
          <a:blip r:embed="rId2"/>
          <a:srcRect l="9847"/>
          <a:stretch>
            <a:fillRect/>
          </a:stretch>
        </p:blipFill>
        <p:spPr>
          <a:xfrm flipH="1">
            <a:off x="2132330" y="-18415"/>
            <a:ext cx="10059035" cy="6899910"/>
          </a:xfrm>
          <a:prstGeom prst="rect">
            <a:avLst/>
          </a:prstGeom>
        </p:spPr>
      </p:pic>
      <p:sp>
        <p:nvSpPr>
          <p:cNvPr id="30" name="任意多边形: 形状 29"/>
          <p:cNvSpPr/>
          <p:nvPr userDrawn="1"/>
        </p:nvSpPr>
        <p:spPr>
          <a:xfrm>
            <a:off x="-22013" y="-18627"/>
            <a:ext cx="7874000" cy="6439747"/>
          </a:xfrm>
          <a:custGeom>
            <a:avLst/>
            <a:gdLst>
              <a:gd name="connsiteX0" fmla="*/ 0 w 5905661"/>
              <a:gd name="connsiteY0" fmla="*/ 0 h 4840344"/>
              <a:gd name="connsiteX1" fmla="*/ 5417057 w 5905661"/>
              <a:gd name="connsiteY1" fmla="*/ 0 h 4840344"/>
              <a:gd name="connsiteX2" fmla="*/ 5567593 w 5905661"/>
              <a:gd name="connsiteY2" fmla="*/ 312494 h 4840344"/>
              <a:gd name="connsiteX3" fmla="*/ 5905661 w 5905661"/>
              <a:gd name="connsiteY3" fmla="*/ 1987009 h 4840344"/>
              <a:gd name="connsiteX4" fmla="*/ 4923305 w 5905661"/>
              <a:gd name="connsiteY4" fmla="*/ 4723451 h 4840344"/>
              <a:gd name="connsiteX5" fmla="*/ 4817065 w 5905661"/>
              <a:gd name="connsiteY5" fmla="*/ 4840344 h 4840344"/>
              <a:gd name="connsiteX6" fmla="*/ 0 w 5905661"/>
              <a:gd name="connsiteY6" fmla="*/ 4840344 h 484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5661" h="4840344">
                <a:moveTo>
                  <a:pt x="0" y="0"/>
                </a:moveTo>
                <a:lnTo>
                  <a:pt x="5417057" y="0"/>
                </a:lnTo>
                <a:lnTo>
                  <a:pt x="5567593" y="312494"/>
                </a:lnTo>
                <a:cubicBezTo>
                  <a:pt x="5785283" y="827173"/>
                  <a:pt x="5905661" y="1393033"/>
                  <a:pt x="5905661" y="1987009"/>
                </a:cubicBezTo>
                <a:cubicBezTo>
                  <a:pt x="5905661" y="3026467"/>
                  <a:pt x="5537003" y="3979820"/>
                  <a:pt x="4923305" y="4723451"/>
                </a:cubicBezTo>
                <a:lnTo>
                  <a:pt x="4817065" y="4840344"/>
                </a:lnTo>
                <a:lnTo>
                  <a:pt x="0" y="4840344"/>
                </a:lnTo>
                <a:close/>
              </a:path>
            </a:pathLst>
          </a:cu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3" name="任意多边形: 形状 32"/>
          <p:cNvSpPr/>
          <p:nvPr userDrawn="1"/>
        </p:nvSpPr>
        <p:spPr>
          <a:xfrm>
            <a:off x="-21984" y="177332"/>
            <a:ext cx="7874212" cy="6703228"/>
          </a:xfrm>
          <a:custGeom>
            <a:avLst/>
            <a:gdLst>
              <a:gd name="connsiteX0" fmla="*/ 0 w 5905659"/>
              <a:gd name="connsiteY0" fmla="*/ 0 h 5027421"/>
              <a:gd name="connsiteX1" fmla="*/ 4611664 w 5905659"/>
              <a:gd name="connsiteY1" fmla="*/ 0 h 5027421"/>
              <a:gd name="connsiteX2" fmla="*/ 4645647 w 5905659"/>
              <a:gd name="connsiteY2" fmla="*/ 30886 h 5027421"/>
              <a:gd name="connsiteX3" fmla="*/ 5905659 w 5905659"/>
              <a:gd name="connsiteY3" fmla="*/ 3072827 h 5027421"/>
              <a:gd name="connsiteX4" fmla="*/ 5503818 w 5905659"/>
              <a:gd name="connsiteY4" fmla="*/ 4890727 h 5027421"/>
              <a:gd name="connsiteX5" fmla="*/ 5432764 w 5905659"/>
              <a:gd name="connsiteY5" fmla="*/ 5027421 h 5027421"/>
              <a:gd name="connsiteX6" fmla="*/ 0 w 5905659"/>
              <a:gd name="connsiteY6" fmla="*/ 5027421 h 502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5659" h="5027421">
                <a:moveTo>
                  <a:pt x="0" y="0"/>
                </a:moveTo>
                <a:lnTo>
                  <a:pt x="4611664" y="0"/>
                </a:lnTo>
                <a:lnTo>
                  <a:pt x="4645647" y="30886"/>
                </a:lnTo>
                <a:cubicBezTo>
                  <a:pt x="5424148" y="809387"/>
                  <a:pt x="5905659" y="1884875"/>
                  <a:pt x="5905659" y="3072827"/>
                </a:cubicBezTo>
                <a:cubicBezTo>
                  <a:pt x="5905659" y="3722488"/>
                  <a:pt x="5761652" y="4338515"/>
                  <a:pt x="5503818" y="4890727"/>
                </a:cubicBezTo>
                <a:lnTo>
                  <a:pt x="5432764" y="5027421"/>
                </a:lnTo>
                <a:lnTo>
                  <a:pt x="0" y="5027421"/>
                </a:lnTo>
                <a:close/>
              </a:path>
            </a:pathLst>
          </a:cu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2013" y="-57573"/>
            <a:ext cx="7874000" cy="6937587"/>
          </a:xfrm>
          <a:custGeom>
            <a:avLst/>
            <a:gdLst>
              <a:gd name="connsiteX0" fmla="*/ 0 w 5905660"/>
              <a:gd name="connsiteY0" fmla="*/ 0 h 5143501"/>
              <a:gd name="connsiteX1" fmla="*/ 4782561 w 5905660"/>
              <a:gd name="connsiteY1" fmla="*/ 0 h 5143501"/>
              <a:gd name="connsiteX2" fmla="*/ 4812056 w 5905660"/>
              <a:gd name="connsiteY2" fmla="*/ 26807 h 5143501"/>
              <a:gd name="connsiteX3" fmla="*/ 5905660 w 5905660"/>
              <a:gd name="connsiteY3" fmla="*/ 2667002 h 5143501"/>
              <a:gd name="connsiteX4" fmla="*/ 5053042 w 5905660"/>
              <a:gd name="connsiteY4" fmla="*/ 5042046 h 5143501"/>
              <a:gd name="connsiteX5" fmla="*/ 4960833 w 5905660"/>
              <a:gd name="connsiteY5" fmla="*/ 5143501 h 5143501"/>
              <a:gd name="connsiteX6" fmla="*/ 0 w 5905660"/>
              <a:gd name="connsiteY6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5660" h="5143501">
                <a:moveTo>
                  <a:pt x="0" y="0"/>
                </a:moveTo>
                <a:lnTo>
                  <a:pt x="4782561" y="0"/>
                </a:lnTo>
                <a:lnTo>
                  <a:pt x="4812056" y="26807"/>
                </a:lnTo>
                <a:cubicBezTo>
                  <a:pt x="5487741" y="702492"/>
                  <a:pt x="5905660" y="1635942"/>
                  <a:pt x="5905660" y="2667002"/>
                </a:cubicBezTo>
                <a:cubicBezTo>
                  <a:pt x="5905660" y="3569180"/>
                  <a:pt x="5585690" y="4396625"/>
                  <a:pt x="5053042" y="5042046"/>
                </a:cubicBezTo>
                <a:lnTo>
                  <a:pt x="4960833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pic>
        <p:nvPicPr>
          <p:cNvPr id="6" name="图片 5" descr="工商logo"/>
          <p:cNvPicPr>
            <a:picLocks noChangeAspect="1"/>
          </p:cNvPicPr>
          <p:nvPr userDrawn="1"/>
        </p:nvPicPr>
        <p:blipFill>
          <a:blip r:embed="rId3"/>
          <a:srcRect l="13354" t="32000" b="36247"/>
          <a:stretch>
            <a:fillRect/>
          </a:stretch>
        </p:blipFill>
        <p:spPr>
          <a:xfrm>
            <a:off x="144780" y="72813"/>
            <a:ext cx="3114887" cy="8068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rgbClr val="016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20"/>
          <p:cNvSpPr/>
          <p:nvPr userDrawn="1"/>
        </p:nvSpPr>
        <p:spPr>
          <a:xfrm flipH="1">
            <a:off x="4064000" y="-8255"/>
            <a:ext cx="8128635" cy="6866255"/>
          </a:xfrm>
          <a:custGeom>
            <a:avLst/>
            <a:gdLst>
              <a:gd name="connsiteX0" fmla="*/ 0 w 5905660"/>
              <a:gd name="connsiteY0" fmla="*/ 0 h 5143501"/>
              <a:gd name="connsiteX1" fmla="*/ 4782561 w 5905660"/>
              <a:gd name="connsiteY1" fmla="*/ 0 h 5143501"/>
              <a:gd name="connsiteX2" fmla="*/ 4812056 w 5905660"/>
              <a:gd name="connsiteY2" fmla="*/ 26807 h 5143501"/>
              <a:gd name="connsiteX3" fmla="*/ 5905660 w 5905660"/>
              <a:gd name="connsiteY3" fmla="*/ 2667002 h 5143501"/>
              <a:gd name="connsiteX4" fmla="*/ 5053042 w 5905660"/>
              <a:gd name="connsiteY4" fmla="*/ 5042046 h 5143501"/>
              <a:gd name="connsiteX5" fmla="*/ 4960833 w 5905660"/>
              <a:gd name="connsiteY5" fmla="*/ 5143501 h 5143501"/>
              <a:gd name="connsiteX6" fmla="*/ 0 w 5905660"/>
              <a:gd name="connsiteY6" fmla="*/ 514350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5660" h="5143501">
                <a:moveTo>
                  <a:pt x="0" y="0"/>
                </a:moveTo>
                <a:lnTo>
                  <a:pt x="4782561" y="0"/>
                </a:lnTo>
                <a:lnTo>
                  <a:pt x="4812056" y="26807"/>
                </a:lnTo>
                <a:cubicBezTo>
                  <a:pt x="5487741" y="702492"/>
                  <a:pt x="5905660" y="1635942"/>
                  <a:pt x="5905660" y="2667002"/>
                </a:cubicBezTo>
                <a:cubicBezTo>
                  <a:pt x="5905660" y="3569180"/>
                  <a:pt x="5585690" y="4396625"/>
                  <a:pt x="5053042" y="5042046"/>
                </a:cubicBezTo>
                <a:lnTo>
                  <a:pt x="4960833" y="5143501"/>
                </a:lnTo>
                <a:lnTo>
                  <a:pt x="0" y="51435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" name="矩形 2"/>
          <p:cNvSpPr/>
          <p:nvPr userDrawn="1"/>
        </p:nvSpPr>
        <p:spPr>
          <a:xfrm>
            <a:off x="10936605" y="-7620"/>
            <a:ext cx="676275" cy="1564005"/>
          </a:xfrm>
          <a:prstGeom prst="rect">
            <a:avLst/>
          </a:pr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555283" y="2691030"/>
            <a:ext cx="292608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5400" b="1" kern="10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主要内容</a:t>
            </a:r>
          </a:p>
        </p:txBody>
      </p:sp>
      <p:sp>
        <p:nvSpPr>
          <p:cNvPr id="5" name="矩形 4"/>
          <p:cNvSpPr/>
          <p:nvPr userDrawn="1"/>
        </p:nvSpPr>
        <p:spPr bwMode="auto">
          <a:xfrm>
            <a:off x="1286103" y="3748471"/>
            <a:ext cx="146431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kern="100">
                <a:solidFill>
                  <a:schemeClr val="bg1"/>
                </a:solidFill>
                <a:latin typeface="+mj-lt"/>
                <a:ea typeface="微软雅黑" panose="020B0503020204020204" charset="-122"/>
                <a:cs typeface="Times New Roman" panose="02020603050405020304" pitchFamily="18" charset="0"/>
              </a:rPr>
              <a:t>CONTENTS</a:t>
            </a:r>
            <a:endParaRPr lang="zh-CN" altLang="en-US" sz="2000" kern="100">
              <a:solidFill>
                <a:schemeClr val="bg1"/>
              </a:solidFill>
              <a:latin typeface="+mj-lt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ttp://photo-static-api.fotomore.com/creative/vcg/400/new/VCG41N1169056417.jpg" descr="templates\picture_hover\&amp;pky330_sjzg_VCG41N1169056417&amp;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-55880"/>
            <a:ext cx="10410825" cy="6913880"/>
          </a:xfrm>
          <a:prstGeom prst="rect">
            <a:avLst/>
          </a:prstGeom>
        </p:spPr>
      </p:pic>
      <p:grpSp>
        <p:nvGrpSpPr>
          <p:cNvPr id="22" name="组合 21"/>
          <p:cNvGrpSpPr/>
          <p:nvPr userDrawn="1"/>
        </p:nvGrpSpPr>
        <p:grpSpPr>
          <a:xfrm flipH="1">
            <a:off x="5198745" y="-80645"/>
            <a:ext cx="6993255" cy="6938645"/>
            <a:chOff x="-16489" y="-43072"/>
            <a:chExt cx="5905661" cy="5203492"/>
          </a:xfrm>
        </p:grpSpPr>
        <p:sp>
          <p:nvSpPr>
            <p:cNvPr id="23" name="任意多边形: 形状 32"/>
            <p:cNvSpPr/>
            <p:nvPr/>
          </p:nvSpPr>
          <p:spPr>
            <a:xfrm>
              <a:off x="-16488" y="132999"/>
              <a:ext cx="5905659" cy="5027421"/>
            </a:xfrm>
            <a:custGeom>
              <a:avLst/>
              <a:gdLst>
                <a:gd name="connsiteX0" fmla="*/ 0 w 5905659"/>
                <a:gd name="connsiteY0" fmla="*/ 0 h 5027421"/>
                <a:gd name="connsiteX1" fmla="*/ 4611664 w 5905659"/>
                <a:gd name="connsiteY1" fmla="*/ 0 h 5027421"/>
                <a:gd name="connsiteX2" fmla="*/ 4645647 w 5905659"/>
                <a:gd name="connsiteY2" fmla="*/ 30886 h 5027421"/>
                <a:gd name="connsiteX3" fmla="*/ 5905659 w 5905659"/>
                <a:gd name="connsiteY3" fmla="*/ 3072827 h 5027421"/>
                <a:gd name="connsiteX4" fmla="*/ 5503818 w 5905659"/>
                <a:gd name="connsiteY4" fmla="*/ 4890727 h 5027421"/>
                <a:gd name="connsiteX5" fmla="*/ 5432764 w 5905659"/>
                <a:gd name="connsiteY5" fmla="*/ 5027421 h 5027421"/>
                <a:gd name="connsiteX6" fmla="*/ 0 w 5905659"/>
                <a:gd name="connsiteY6" fmla="*/ 5027421 h 502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659" h="5027421">
                  <a:moveTo>
                    <a:pt x="0" y="0"/>
                  </a:moveTo>
                  <a:lnTo>
                    <a:pt x="4611664" y="0"/>
                  </a:lnTo>
                  <a:lnTo>
                    <a:pt x="4645647" y="30886"/>
                  </a:lnTo>
                  <a:cubicBezTo>
                    <a:pt x="5424148" y="809387"/>
                    <a:pt x="5905659" y="1884875"/>
                    <a:pt x="5905659" y="3072827"/>
                  </a:cubicBezTo>
                  <a:cubicBezTo>
                    <a:pt x="5905659" y="3722488"/>
                    <a:pt x="5761652" y="4338515"/>
                    <a:pt x="5503818" y="4890727"/>
                  </a:cubicBezTo>
                  <a:lnTo>
                    <a:pt x="5432764" y="5027421"/>
                  </a:lnTo>
                  <a:lnTo>
                    <a:pt x="0" y="50274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-16489" y="-43072"/>
              <a:ext cx="5905661" cy="5203492"/>
              <a:chOff x="-16489" y="-43072"/>
              <a:chExt cx="5905661" cy="5203492"/>
            </a:xfrm>
          </p:grpSpPr>
          <p:sp>
            <p:nvSpPr>
              <p:cNvPr id="25" name="任意多边形: 形状 29"/>
              <p:cNvSpPr/>
              <p:nvPr/>
            </p:nvSpPr>
            <p:spPr>
              <a:xfrm>
                <a:off x="-16489" y="-24525"/>
                <a:ext cx="5905661" cy="4840344"/>
              </a:xfrm>
              <a:custGeom>
                <a:avLst/>
                <a:gdLst>
                  <a:gd name="connsiteX0" fmla="*/ 0 w 5905661"/>
                  <a:gd name="connsiteY0" fmla="*/ 0 h 4840344"/>
                  <a:gd name="connsiteX1" fmla="*/ 5417057 w 5905661"/>
                  <a:gd name="connsiteY1" fmla="*/ 0 h 4840344"/>
                  <a:gd name="connsiteX2" fmla="*/ 5567593 w 5905661"/>
                  <a:gd name="connsiteY2" fmla="*/ 312494 h 4840344"/>
                  <a:gd name="connsiteX3" fmla="*/ 5905661 w 5905661"/>
                  <a:gd name="connsiteY3" fmla="*/ 1987009 h 4840344"/>
                  <a:gd name="connsiteX4" fmla="*/ 4923305 w 5905661"/>
                  <a:gd name="connsiteY4" fmla="*/ 4723451 h 4840344"/>
                  <a:gd name="connsiteX5" fmla="*/ 4817065 w 5905661"/>
                  <a:gd name="connsiteY5" fmla="*/ 4840344 h 4840344"/>
                  <a:gd name="connsiteX6" fmla="*/ 0 w 5905661"/>
                  <a:gd name="connsiteY6" fmla="*/ 4840344 h 484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05661" h="4840344">
                    <a:moveTo>
                      <a:pt x="0" y="0"/>
                    </a:moveTo>
                    <a:lnTo>
                      <a:pt x="5417057" y="0"/>
                    </a:lnTo>
                    <a:lnTo>
                      <a:pt x="5567593" y="312494"/>
                    </a:lnTo>
                    <a:cubicBezTo>
                      <a:pt x="5785283" y="827173"/>
                      <a:pt x="5905661" y="1393033"/>
                      <a:pt x="5905661" y="1987009"/>
                    </a:cubicBezTo>
                    <a:cubicBezTo>
                      <a:pt x="5905661" y="3026467"/>
                      <a:pt x="5537003" y="3979820"/>
                      <a:pt x="4923305" y="4723451"/>
                    </a:cubicBezTo>
                    <a:lnTo>
                      <a:pt x="4817065" y="4840344"/>
                    </a:lnTo>
                    <a:lnTo>
                      <a:pt x="0" y="48403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任意多边形: 形状 20"/>
              <p:cNvSpPr/>
              <p:nvPr/>
            </p:nvSpPr>
            <p:spPr>
              <a:xfrm>
                <a:off x="-16488" y="-43072"/>
                <a:ext cx="5905660" cy="5203492"/>
              </a:xfrm>
              <a:custGeom>
                <a:avLst/>
                <a:gdLst>
                  <a:gd name="connsiteX0" fmla="*/ 0 w 5905660"/>
                  <a:gd name="connsiteY0" fmla="*/ 0 h 5143501"/>
                  <a:gd name="connsiteX1" fmla="*/ 4782561 w 5905660"/>
                  <a:gd name="connsiteY1" fmla="*/ 0 h 5143501"/>
                  <a:gd name="connsiteX2" fmla="*/ 4812056 w 5905660"/>
                  <a:gd name="connsiteY2" fmla="*/ 26807 h 5143501"/>
                  <a:gd name="connsiteX3" fmla="*/ 5905660 w 5905660"/>
                  <a:gd name="connsiteY3" fmla="*/ 2667002 h 5143501"/>
                  <a:gd name="connsiteX4" fmla="*/ 5053042 w 5905660"/>
                  <a:gd name="connsiteY4" fmla="*/ 5042046 h 5143501"/>
                  <a:gd name="connsiteX5" fmla="*/ 4960833 w 5905660"/>
                  <a:gd name="connsiteY5" fmla="*/ 5143501 h 5143501"/>
                  <a:gd name="connsiteX6" fmla="*/ 0 w 5905660"/>
                  <a:gd name="connsiteY6" fmla="*/ 5143501 h 5143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05660" h="5143501">
                    <a:moveTo>
                      <a:pt x="0" y="0"/>
                    </a:moveTo>
                    <a:lnTo>
                      <a:pt x="4782561" y="0"/>
                    </a:lnTo>
                    <a:lnTo>
                      <a:pt x="4812056" y="26807"/>
                    </a:lnTo>
                    <a:cubicBezTo>
                      <a:pt x="5487741" y="702492"/>
                      <a:pt x="5905660" y="1635942"/>
                      <a:pt x="5905660" y="2667002"/>
                    </a:cubicBezTo>
                    <a:cubicBezTo>
                      <a:pt x="5905660" y="3569180"/>
                      <a:pt x="5585690" y="4396625"/>
                      <a:pt x="5053042" y="5042046"/>
                    </a:cubicBezTo>
                    <a:lnTo>
                      <a:pt x="4960833" y="5143501"/>
                    </a:lnTo>
                    <a:lnTo>
                      <a:pt x="0" y="5143501"/>
                    </a:lnTo>
                    <a:close/>
                  </a:path>
                </a:pathLst>
              </a:custGeom>
              <a:solidFill>
                <a:srgbClr val="0162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5" name="矩形 4"/>
          <p:cNvSpPr/>
          <p:nvPr userDrawn="1"/>
        </p:nvSpPr>
        <p:spPr>
          <a:xfrm>
            <a:off x="1028700" y="1746250"/>
            <a:ext cx="10132907" cy="3437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5622713" y="2350770"/>
            <a:ext cx="945727" cy="894927"/>
          </a:xfrm>
          <a:prstGeom prst="rect">
            <a:avLst/>
          </a:prstGeom>
          <a:solidFill>
            <a:srgbClr val="0162D4"/>
          </a:solidFill>
        </p:spPr>
        <p:txBody>
          <a:bodyPr wrap="none">
            <a:noAutofit/>
          </a:bodyPr>
          <a:lstStyle/>
          <a:p>
            <a:pPr lvl="0" algn="ctr">
              <a:lnSpc>
                <a:spcPct val="120000"/>
              </a:lnSpc>
            </a:pPr>
            <a:endParaRPr lang="zh-CN" altLang="en-US" sz="4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图片 35" descr="图片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24925" y="154305"/>
            <a:ext cx="3420110" cy="8902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52730" y="0"/>
            <a:ext cx="676275" cy="1157605"/>
          </a:xfrm>
          <a:prstGeom prst="rect">
            <a:avLst/>
          </a:pr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矩形 12"/>
          <p:cNvSpPr/>
          <p:nvPr userDrawn="1"/>
        </p:nvSpPr>
        <p:spPr>
          <a:xfrm>
            <a:off x="-635" y="6572250"/>
            <a:ext cx="12193270" cy="2914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52730" y="0"/>
            <a:ext cx="676275" cy="1157605"/>
          </a:xfrm>
          <a:prstGeom prst="rect">
            <a:avLst/>
          </a:pr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矩形 29"/>
          <p:cNvSpPr/>
          <p:nvPr userDrawn="1"/>
        </p:nvSpPr>
        <p:spPr>
          <a:xfrm>
            <a:off x="10592435" y="635"/>
            <a:ext cx="1600200" cy="6863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11598910" y="233045"/>
            <a:ext cx="285750" cy="285750"/>
          </a:xfrm>
          <a:prstGeom prst="rect">
            <a:avLst/>
          </a:pr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11598910" y="6336665"/>
            <a:ext cx="285750" cy="285750"/>
          </a:xfrm>
          <a:prstGeom prst="rect">
            <a:avLst/>
          </a:pr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 userDrawn="1"/>
        </p:nvSpPr>
        <p:spPr>
          <a:xfrm>
            <a:off x="252730" y="6336665"/>
            <a:ext cx="285750" cy="285750"/>
          </a:xfrm>
          <a:prstGeom prst="rect">
            <a:avLst/>
          </a:pr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016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52730" y="0"/>
            <a:ext cx="676275" cy="1157605"/>
          </a:xfrm>
          <a:prstGeom prst="rect">
            <a:avLst/>
          </a:pr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矩形 29"/>
          <p:cNvSpPr/>
          <p:nvPr userDrawn="1"/>
        </p:nvSpPr>
        <p:spPr>
          <a:xfrm>
            <a:off x="10592435" y="635"/>
            <a:ext cx="1600200" cy="6863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11598910" y="233045"/>
            <a:ext cx="285750" cy="285750"/>
          </a:xfrm>
          <a:prstGeom prst="rect">
            <a:avLst/>
          </a:pr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11598910" y="6336665"/>
            <a:ext cx="285750" cy="285750"/>
          </a:xfrm>
          <a:prstGeom prst="rect">
            <a:avLst/>
          </a:pr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 userDrawn="1"/>
        </p:nvSpPr>
        <p:spPr>
          <a:xfrm>
            <a:off x="252730" y="6336665"/>
            <a:ext cx="285750" cy="285750"/>
          </a:xfrm>
          <a:prstGeom prst="rect">
            <a:avLst/>
          </a:prstGeom>
          <a:solidFill>
            <a:srgbClr val="016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 flipH="1">
            <a:off x="2501900" y="-8255"/>
            <a:ext cx="9690100" cy="6866255"/>
            <a:chOff x="-16489" y="-43072"/>
            <a:chExt cx="5957288" cy="5203492"/>
          </a:xfrm>
        </p:grpSpPr>
        <p:sp>
          <p:nvSpPr>
            <p:cNvPr id="4" name="任意多边形: 形状 32"/>
            <p:cNvSpPr/>
            <p:nvPr/>
          </p:nvSpPr>
          <p:spPr>
            <a:xfrm>
              <a:off x="-16488" y="132999"/>
              <a:ext cx="5905659" cy="5027421"/>
            </a:xfrm>
            <a:custGeom>
              <a:avLst/>
              <a:gdLst>
                <a:gd name="connsiteX0" fmla="*/ 0 w 5905659"/>
                <a:gd name="connsiteY0" fmla="*/ 0 h 5027421"/>
                <a:gd name="connsiteX1" fmla="*/ 4611664 w 5905659"/>
                <a:gd name="connsiteY1" fmla="*/ 0 h 5027421"/>
                <a:gd name="connsiteX2" fmla="*/ 4645647 w 5905659"/>
                <a:gd name="connsiteY2" fmla="*/ 30886 h 5027421"/>
                <a:gd name="connsiteX3" fmla="*/ 5905659 w 5905659"/>
                <a:gd name="connsiteY3" fmla="*/ 3072827 h 5027421"/>
                <a:gd name="connsiteX4" fmla="*/ 5503818 w 5905659"/>
                <a:gd name="connsiteY4" fmla="*/ 4890727 h 5027421"/>
                <a:gd name="connsiteX5" fmla="*/ 5432764 w 5905659"/>
                <a:gd name="connsiteY5" fmla="*/ 5027421 h 5027421"/>
                <a:gd name="connsiteX6" fmla="*/ 0 w 5905659"/>
                <a:gd name="connsiteY6" fmla="*/ 5027421 h 5027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659" h="5027421">
                  <a:moveTo>
                    <a:pt x="0" y="0"/>
                  </a:moveTo>
                  <a:lnTo>
                    <a:pt x="4611664" y="0"/>
                  </a:lnTo>
                  <a:lnTo>
                    <a:pt x="4645647" y="30886"/>
                  </a:lnTo>
                  <a:cubicBezTo>
                    <a:pt x="5424148" y="809387"/>
                    <a:pt x="5905659" y="1884875"/>
                    <a:pt x="5905659" y="3072827"/>
                  </a:cubicBezTo>
                  <a:cubicBezTo>
                    <a:pt x="5905659" y="3722488"/>
                    <a:pt x="5761652" y="4338515"/>
                    <a:pt x="5503818" y="4890727"/>
                  </a:cubicBezTo>
                  <a:lnTo>
                    <a:pt x="5432764" y="5027421"/>
                  </a:lnTo>
                  <a:lnTo>
                    <a:pt x="0" y="502742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-16489" y="-43072"/>
              <a:ext cx="5957288" cy="5203492"/>
              <a:chOff x="-16489" y="-43072"/>
              <a:chExt cx="5957288" cy="5203492"/>
            </a:xfrm>
          </p:grpSpPr>
          <p:sp>
            <p:nvSpPr>
              <p:cNvPr id="6" name="任意多边形: 形状 29"/>
              <p:cNvSpPr/>
              <p:nvPr/>
            </p:nvSpPr>
            <p:spPr>
              <a:xfrm>
                <a:off x="-16489" y="-37297"/>
                <a:ext cx="5905661" cy="4853127"/>
              </a:xfrm>
              <a:custGeom>
                <a:avLst/>
                <a:gdLst>
                  <a:gd name="connsiteX0" fmla="*/ 0 w 5905661"/>
                  <a:gd name="connsiteY0" fmla="*/ 0 h 4840344"/>
                  <a:gd name="connsiteX1" fmla="*/ 5417057 w 5905661"/>
                  <a:gd name="connsiteY1" fmla="*/ 0 h 4840344"/>
                  <a:gd name="connsiteX2" fmla="*/ 5567593 w 5905661"/>
                  <a:gd name="connsiteY2" fmla="*/ 312494 h 4840344"/>
                  <a:gd name="connsiteX3" fmla="*/ 5905661 w 5905661"/>
                  <a:gd name="connsiteY3" fmla="*/ 1987009 h 4840344"/>
                  <a:gd name="connsiteX4" fmla="*/ 4923305 w 5905661"/>
                  <a:gd name="connsiteY4" fmla="*/ 4723451 h 4840344"/>
                  <a:gd name="connsiteX5" fmla="*/ 4817065 w 5905661"/>
                  <a:gd name="connsiteY5" fmla="*/ 4840344 h 4840344"/>
                  <a:gd name="connsiteX6" fmla="*/ 0 w 5905661"/>
                  <a:gd name="connsiteY6" fmla="*/ 4840344 h 484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05661" h="4840344">
                    <a:moveTo>
                      <a:pt x="0" y="0"/>
                    </a:moveTo>
                    <a:lnTo>
                      <a:pt x="5417057" y="0"/>
                    </a:lnTo>
                    <a:lnTo>
                      <a:pt x="5567593" y="312494"/>
                    </a:lnTo>
                    <a:cubicBezTo>
                      <a:pt x="5785283" y="827173"/>
                      <a:pt x="5905661" y="1393033"/>
                      <a:pt x="5905661" y="1987009"/>
                    </a:cubicBezTo>
                    <a:cubicBezTo>
                      <a:pt x="5905661" y="3026467"/>
                      <a:pt x="5537003" y="3979820"/>
                      <a:pt x="4923305" y="4723451"/>
                    </a:cubicBezTo>
                    <a:lnTo>
                      <a:pt x="4817065" y="4840344"/>
                    </a:lnTo>
                    <a:lnTo>
                      <a:pt x="0" y="4840344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-16489" y="-43072"/>
                <a:ext cx="5957288" cy="5203492"/>
              </a:xfrm>
              <a:custGeom>
                <a:avLst/>
                <a:gdLst>
                  <a:gd name="connsiteX0" fmla="*/ 0 w 5905660"/>
                  <a:gd name="connsiteY0" fmla="*/ 0 h 5143501"/>
                  <a:gd name="connsiteX1" fmla="*/ 4782561 w 5905660"/>
                  <a:gd name="connsiteY1" fmla="*/ 0 h 5143501"/>
                  <a:gd name="connsiteX2" fmla="*/ 4812056 w 5905660"/>
                  <a:gd name="connsiteY2" fmla="*/ 26807 h 5143501"/>
                  <a:gd name="connsiteX3" fmla="*/ 5905660 w 5905660"/>
                  <a:gd name="connsiteY3" fmla="*/ 2667002 h 5143501"/>
                  <a:gd name="connsiteX4" fmla="*/ 5053042 w 5905660"/>
                  <a:gd name="connsiteY4" fmla="*/ 5042046 h 5143501"/>
                  <a:gd name="connsiteX5" fmla="*/ 4960833 w 5905660"/>
                  <a:gd name="connsiteY5" fmla="*/ 5143501 h 5143501"/>
                  <a:gd name="connsiteX6" fmla="*/ 0 w 5905660"/>
                  <a:gd name="connsiteY6" fmla="*/ 5143501 h 5143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05660" h="5143501">
                    <a:moveTo>
                      <a:pt x="0" y="0"/>
                    </a:moveTo>
                    <a:lnTo>
                      <a:pt x="4782561" y="0"/>
                    </a:lnTo>
                    <a:lnTo>
                      <a:pt x="4812056" y="26807"/>
                    </a:lnTo>
                    <a:cubicBezTo>
                      <a:pt x="5487741" y="702492"/>
                      <a:pt x="5905660" y="1635942"/>
                      <a:pt x="5905660" y="2667002"/>
                    </a:cubicBezTo>
                    <a:cubicBezTo>
                      <a:pt x="5905660" y="3569180"/>
                      <a:pt x="5585690" y="4396625"/>
                      <a:pt x="5053042" y="5042046"/>
                    </a:cubicBezTo>
                    <a:lnTo>
                      <a:pt x="4960833" y="5143501"/>
                    </a:lnTo>
                    <a:lnTo>
                      <a:pt x="0" y="514350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96AAE-631E-41FD-8FC9-6EAFB56BE33E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9AB58-482A-49A7-97BE-25AC2FA89E1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442595" y="1963420"/>
            <a:ext cx="671733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zh-CN" sz="4000">
                <a:latin typeface="+mj-ea"/>
                <a:ea typeface="+mj-ea"/>
                <a:cs typeface="+mj-ea"/>
                <a:sym typeface="+mn-lt"/>
              </a:rPr>
              <a:t>CNN</a:t>
            </a:r>
            <a:r>
              <a:rPr lang="zh-CN" altLang="en-US" sz="4000">
                <a:solidFill>
                  <a:schemeClr val="tx1"/>
                </a:solidFill>
                <a:latin typeface="+mj-ea"/>
                <a:ea typeface="+mj-ea"/>
                <a:cs typeface="+mj-ea"/>
                <a:sym typeface="+mn-lt"/>
              </a:rPr>
              <a:t>在</a:t>
            </a:r>
            <a:r>
              <a:rPr lang="en-US" altLang="zh-CN" sz="4000">
                <a:solidFill>
                  <a:schemeClr val="tx1"/>
                </a:solidFill>
                <a:latin typeface="+mj-ea"/>
                <a:ea typeface="+mj-ea"/>
                <a:cs typeface="+mj-ea"/>
                <a:sym typeface="+mn-lt"/>
              </a:rPr>
              <a:t>MNIST &amp; CIFAR</a:t>
            </a:r>
            <a:r>
              <a:rPr lang="zh-CN" altLang="en-US" sz="4000">
                <a:solidFill>
                  <a:schemeClr val="tx1"/>
                </a:solidFill>
                <a:latin typeface="+mj-ea"/>
                <a:ea typeface="+mj-ea"/>
                <a:cs typeface="+mj-ea"/>
                <a:sym typeface="+mn-lt"/>
              </a:rPr>
              <a:t>数据</a:t>
            </a:r>
            <a:r>
              <a:rPr lang="zh-CN" altLang="en-US" sz="4000" dirty="0">
                <a:solidFill>
                  <a:schemeClr val="tx1"/>
                </a:solidFill>
                <a:latin typeface="+mj-ea"/>
                <a:ea typeface="+mj-ea"/>
                <a:cs typeface="+mj-ea"/>
                <a:sym typeface="+mn-lt"/>
              </a:rPr>
              <a:t>集上的实验探讨</a:t>
            </a:r>
            <a:endParaRPr lang="zh-CN" altLang="en-US" sz="4000" kern="100" dirty="0">
              <a:solidFill>
                <a:schemeClr val="tx1"/>
              </a:solidFill>
              <a:latin typeface="+mj-ea"/>
              <a:ea typeface="+mj-ea"/>
              <a:cs typeface="+mj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2595" y="4752340"/>
            <a:ext cx="6363970" cy="10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  <a:sym typeface="+mn-lt"/>
              </a:rPr>
              <a:t>汇报人 ：王振宽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charset="0"/>
              <a:ea typeface="黑体" charset="0"/>
              <a:cs typeface="黑体" charset="0"/>
              <a:sym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charset="0"/>
                <a:ea typeface="黑体" charset="0"/>
                <a:cs typeface="黑体" charset="0"/>
                <a:sym typeface="+mn-lt"/>
              </a:rPr>
              <a:t>小组成员：朱晨、王振宽、</a:t>
            </a:r>
            <a:r>
              <a:rPr lang="zh-CN" altLang="en-US" sz="2000" noProof="0" dirty="0">
                <a:ln>
                  <a:noFill/>
                </a:ln>
                <a:effectLst/>
                <a:uLnTx/>
                <a:uFillTx/>
                <a:latin typeface="黑体" charset="0"/>
                <a:ea typeface="黑体" charset="0"/>
                <a:cs typeface="黑体" charset="0"/>
                <a:sym typeface="+mn-lt"/>
              </a:rPr>
              <a:t>王锐、王季昕、朱晨、周洋</a:t>
            </a:r>
            <a:endParaRPr kumimoji="0" lang="zh-CN" altLang="en-US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charset="0"/>
              <a:ea typeface="黑体" charset="0"/>
              <a:cs typeface="黑体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8084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全连接层</a:t>
            </a:r>
            <a:endParaRPr lang="zh-CN" altLang="en-US" sz="3200">
              <a:solidFill>
                <a:srgbClr val="0162D4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8781" y="1082717"/>
            <a:ext cx="10230578" cy="2346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+mj-ea"/>
                <a:ea typeface="+mj-ea"/>
                <a:cs typeface="宋体" charset="0"/>
                <a:sym typeface="+mn-ea"/>
              </a:rPr>
              <a:t>全连接层一般位于整个卷积神经网络的最后，负责将卷积输出的二维特征图转化成一维的一个向量，由此实现了端到端的学习过程。</a:t>
            </a:r>
            <a:endParaRPr lang="zh-CN" altLang="en-US" sz="2000" b="0">
              <a:latin typeface="+mj-ea"/>
              <a:ea typeface="+mj-ea"/>
              <a:cs typeface="宋体" charset="0"/>
            </a:endParaRPr>
          </a:p>
          <a:p>
            <a:pPr indent="0" algn="just">
              <a:lnSpc>
                <a:spcPct val="150000"/>
              </a:lnSpc>
            </a:pPr>
            <a:endParaRPr lang="zh-CN" altLang="en-US" sz="2000" b="0">
              <a:latin typeface="+mj-ea"/>
              <a:ea typeface="+mj-ea"/>
              <a:cs typeface="宋体" charset="0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  <a:cs typeface="宋体" charset="0"/>
                <a:sym typeface="+mn-ea"/>
              </a:rPr>
              <a:t>作用：卷积神经网络中的“分类器”，即通过卷积、激活函数、池化等深度网络后，再经过全连接层对结果进行识别分类。</a:t>
            </a:r>
            <a:endParaRPr lang="zh-CN" altLang="en-US" sz="2000">
              <a:latin typeface="+mj-ea"/>
              <a:ea typeface="+mj-ea"/>
            </a:endParaRPr>
          </a:p>
        </p:txBody>
      </p:sp>
      <p:pic>
        <p:nvPicPr>
          <p:cNvPr id="14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733" y="3429000"/>
            <a:ext cx="3816673" cy="306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8084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激活函数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98780" y="1356995"/>
            <a:ext cx="10086805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+mj-ea"/>
                <a:ea typeface="+mj-ea"/>
                <a:cs typeface="宋体" charset="0"/>
                <a:sym typeface="+mn-ea"/>
              </a:rPr>
              <a:t>使用激活函数能够给神经元引入非线性因素，使得神经网络可以任意逼近任何非线性函数，使深层神经网络表达能力更加强大。</a:t>
            </a:r>
            <a:endParaRPr lang="zh-CN" altLang="en-US" sz="200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45" y="2418080"/>
            <a:ext cx="5808345" cy="335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8084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激活函数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09980" y="1544382"/>
            <a:ext cx="10466367" cy="1884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  <a:cs typeface="宋体" charset="0"/>
                <a:sym typeface="+mn-ea"/>
              </a:rPr>
              <a:t>常用的激活函数有Sigmoid、Tanh、ReLU等等。前两者sigmoid/tanh比较常见于全连接层。</a:t>
            </a:r>
            <a:endParaRPr lang="zh-CN" altLang="en-US" sz="2000" b="0">
              <a:latin typeface="+mj-ea"/>
              <a:ea typeface="+mj-ea"/>
              <a:cs typeface="宋体" charset="0"/>
            </a:endParaRPr>
          </a:p>
          <a:p>
            <a:pPr indent="0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  <a:cs typeface="宋体" charset="0"/>
                <a:sym typeface="+mn-ea"/>
              </a:rPr>
              <a:t>在卷积神经网络中，激活函数一般使用ReLU(The Rectified Linear Unit，修正线性单元)，它的特点是收敛快，求梯度简单活函数能够给神经元引入非线性因素，使得神经网络可以任意逼近任何非线性函数，使深层神经网络表达能力更加强大。</a:t>
            </a:r>
            <a:endParaRPr lang="zh-CN" altLang="en-US" sz="2000">
              <a:latin typeface="+mj-ea"/>
              <a:ea typeface="+mj-ea"/>
            </a:endParaRPr>
          </a:p>
        </p:txBody>
      </p:sp>
      <p:pic>
        <p:nvPicPr>
          <p:cNvPr id="16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80" y="3922246"/>
            <a:ext cx="3177540" cy="228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510" y="3879383"/>
            <a:ext cx="3268980" cy="237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156" y="3879383"/>
            <a:ext cx="3253105" cy="2374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8084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损失函数</a:t>
            </a:r>
            <a:endParaRPr lang="zh-CN" altLang="en-US" sz="32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1996439"/>
            <a:ext cx="5115306" cy="3215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191" y="1983585"/>
            <a:ext cx="5089558" cy="3215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4020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优化器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098781" y="1274502"/>
            <a:ext cx="2621915" cy="430835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>
              <a:lnSpc>
                <a:spcPct val="200000"/>
              </a:lnSpc>
            </a:pPr>
            <a:r>
              <a:rPr lang="zh-CN" sz="2000" b="0">
                <a:latin typeface="+mj-ea"/>
                <a:ea typeface="+mj-ea"/>
                <a:cs typeface="宋体" charset="0"/>
              </a:rPr>
              <a:t>常用优化器：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latin typeface="+mj-ea"/>
                <a:ea typeface="+mj-ea"/>
                <a:cs typeface="宋体" charset="0"/>
              </a:rPr>
              <a:t>SGD</a:t>
            </a:r>
            <a:endParaRPr lang="zh-CN" sz="2000" b="0">
              <a:latin typeface="+mj-ea"/>
              <a:ea typeface="+mj-ea"/>
              <a:cs typeface="宋体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latin typeface="+mj-ea"/>
                <a:ea typeface="+mj-ea"/>
                <a:cs typeface="宋体" charset="0"/>
              </a:rPr>
              <a:t>Momenttum</a:t>
            </a:r>
            <a:endParaRPr lang="zh-CN" sz="2000" b="0">
              <a:latin typeface="+mj-ea"/>
              <a:ea typeface="+mj-ea"/>
              <a:cs typeface="宋体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latin typeface="+mj-ea"/>
                <a:ea typeface="+mj-ea"/>
                <a:cs typeface="宋体" charset="0"/>
              </a:rPr>
              <a:t>NAG</a:t>
            </a:r>
            <a:endParaRPr lang="zh-CN" sz="2000" b="0">
              <a:latin typeface="+mj-ea"/>
              <a:ea typeface="+mj-ea"/>
              <a:cs typeface="宋体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0">
                <a:latin typeface="+mj-ea"/>
                <a:ea typeface="+mj-ea"/>
                <a:cs typeface="宋体" charset="0"/>
              </a:rPr>
              <a:t>Adagrad</a:t>
            </a:r>
            <a:endParaRPr lang="zh-CN" sz="2000" b="0">
              <a:latin typeface="+mj-ea"/>
              <a:ea typeface="+mj-ea"/>
              <a:cs typeface="宋体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j-ea"/>
                <a:ea typeface="+mj-ea"/>
              </a:rPr>
              <a:t>Adadelta</a:t>
            </a:r>
            <a:endParaRPr lang="zh-CN" altLang="en-US" sz="2000">
              <a:latin typeface="+mj-ea"/>
              <a:ea typeface="+mj-ea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j-ea"/>
                <a:ea typeface="+mj-ea"/>
              </a:rPr>
              <a:t>Adam</a:t>
            </a:r>
          </a:p>
        </p:txBody>
      </p:sp>
      <p:pic>
        <p:nvPicPr>
          <p:cNvPr id="3" name="图片 2" descr="82e649daaf428094cb42eef11accc2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20" y="774700"/>
            <a:ext cx="5318125" cy="5307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0276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模型过拟合问题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47087" y="2198150"/>
            <a:ext cx="4789170" cy="246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000" dirty="0">
                <a:latin typeface="+mj-ea"/>
                <a:ea typeface="+mj-ea"/>
              </a:rPr>
              <a:t>防止过拟合方法：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+mj-ea"/>
                <a:ea typeface="+mj-ea"/>
              </a:rPr>
              <a:t>Early </a:t>
            </a:r>
            <a:r>
              <a:rPr lang="en-US" altLang="zh-CN" sz="2000" dirty="0">
                <a:latin typeface="+mj-ea"/>
                <a:ea typeface="+mj-ea"/>
              </a:rPr>
              <a:t>Stopping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+mj-ea"/>
                <a:ea typeface="+mj-ea"/>
              </a:rPr>
              <a:t>Dropout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+mj-ea"/>
                <a:ea typeface="+mj-ea"/>
              </a:rPr>
              <a:t>Data </a:t>
            </a:r>
            <a:r>
              <a:rPr lang="en-US" altLang="zh-CN" sz="2000" dirty="0">
                <a:latin typeface="+mj-ea"/>
                <a:ea typeface="+mj-ea"/>
              </a:rPr>
              <a:t>Augmentation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03788" y="2060902"/>
            <a:ext cx="5433755" cy="2737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76020" y="3520017"/>
            <a:ext cx="983996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140000"/>
              </a:lnSpc>
            </a:pPr>
            <a:r>
              <a:rPr lang="en-US" altLang="zh-CN" sz="4000" b="1" spc="225">
                <a:solidFill>
                  <a:srgbClr val="0151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MNIST</a:t>
            </a:r>
            <a:r>
              <a:rPr lang="zh-CN" altLang="en-US" sz="4000" b="1" spc="225">
                <a:solidFill>
                  <a:srgbClr val="0151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数据集的简单介绍</a:t>
            </a:r>
          </a:p>
        </p:txBody>
      </p:sp>
      <p:sp>
        <p:nvSpPr>
          <p:cNvPr id="6" name="矩形 5"/>
          <p:cNvSpPr/>
          <p:nvPr/>
        </p:nvSpPr>
        <p:spPr>
          <a:xfrm>
            <a:off x="5622713" y="2350770"/>
            <a:ext cx="945727" cy="894927"/>
          </a:xfrm>
          <a:prstGeom prst="rect">
            <a:avLst/>
          </a:prstGeom>
          <a:solidFill>
            <a:srgbClr val="0162D4"/>
          </a:solidFill>
        </p:spPr>
        <p:txBody>
          <a:bodyPr wrap="none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4020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数据集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26795" y="1356995"/>
            <a:ext cx="10352405" cy="246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+mj-ea"/>
                <a:ea typeface="+mj-ea"/>
              </a:rPr>
              <a:t>训练</a:t>
            </a:r>
            <a:r>
              <a:rPr lang="zh-CN" altLang="en-US" sz="2000" dirty="0">
                <a:latin typeface="+mj-ea"/>
                <a:ea typeface="+mj-ea"/>
              </a:rPr>
              <a:t>数据集包含60,000个样本. 在 MNIST 数据集中的每张图片由 28 x 28 个像素点构成, 每个像素点用一个灰度值表示. 在数据集中将 28 x 28 的像素展开为一个一维的行向量, 这些行向量就是图片数组里的行(每行 784 个值, 或者说每行就是代表了一张图片</a:t>
            </a:r>
            <a:r>
              <a:rPr lang="zh-CN" altLang="en-US" sz="2000">
                <a:latin typeface="+mj-ea"/>
                <a:ea typeface="+mj-ea"/>
              </a:rPr>
              <a:t>)。</a:t>
            </a:r>
            <a:endParaRPr lang="zh-CN" altLang="en-US" sz="2000" dirty="0">
              <a:latin typeface="+mj-ea"/>
              <a:ea typeface="+mj-ea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+mj-ea"/>
                <a:ea typeface="+mj-ea"/>
              </a:rPr>
              <a:t>测试</a:t>
            </a:r>
            <a:r>
              <a:rPr lang="zh-CN" altLang="en-US" sz="2000" dirty="0">
                <a:latin typeface="+mj-ea"/>
                <a:ea typeface="+mj-ea"/>
              </a:rPr>
              <a:t>集包括10,000个样本.每张图片由 28 x 28 个像素点构成。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4020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数据集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0A0456-5A9A-2307-ED1B-2F12423F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80" y="850448"/>
            <a:ext cx="7632039" cy="5701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0276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数据集类别分布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65" y="1333883"/>
            <a:ext cx="7087870" cy="4719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6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021705" y="2382520"/>
            <a:ext cx="4968875" cy="521970"/>
            <a:chOff x="2479" y="3757"/>
            <a:chExt cx="7825" cy="822"/>
          </a:xfrm>
        </p:grpSpPr>
        <p:sp>
          <p:nvSpPr>
            <p:cNvPr id="7" name="矩形 6"/>
            <p:cNvSpPr/>
            <p:nvPr/>
          </p:nvSpPr>
          <p:spPr>
            <a:xfrm>
              <a:off x="2479" y="3876"/>
              <a:ext cx="680" cy="6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38" y="3757"/>
              <a:ext cx="6666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一、</a:t>
              </a:r>
              <a:r>
                <a:rPr lang="en-US" altLang="zh-CN" sz="28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CNN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的简单原理介绍</a:t>
              </a:r>
              <a:endParaRPr lang="en-US" altLang="zh-CN" sz="280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021705" y="3336290"/>
            <a:ext cx="6032500" cy="523240"/>
            <a:chOff x="2479" y="4778"/>
            <a:chExt cx="9500" cy="824"/>
          </a:xfrm>
        </p:grpSpPr>
        <p:sp>
          <p:nvSpPr>
            <p:cNvPr id="13" name="矩形 12"/>
            <p:cNvSpPr/>
            <p:nvPr/>
          </p:nvSpPr>
          <p:spPr>
            <a:xfrm>
              <a:off x="2479" y="4897"/>
              <a:ext cx="680" cy="6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638" y="4778"/>
              <a:ext cx="8341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二</a:t>
              </a:r>
              <a:r>
                <a:rPr lang="zh-CN" altLang="en-US" sz="280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、</a:t>
              </a:r>
              <a:r>
                <a:rPr lang="en-US" altLang="zh-CN" sz="28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MNIST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数据集的探索性分析</a:t>
              </a:r>
              <a:endParaRPr lang="zh-CN" altLang="en-US" sz="280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21705" y="4290060"/>
            <a:ext cx="5705475" cy="521970"/>
            <a:chOff x="2479" y="5798"/>
            <a:chExt cx="8985" cy="822"/>
          </a:xfrm>
        </p:grpSpPr>
        <p:sp>
          <p:nvSpPr>
            <p:cNvPr id="22" name="矩形 21"/>
            <p:cNvSpPr/>
            <p:nvPr/>
          </p:nvSpPr>
          <p:spPr>
            <a:xfrm>
              <a:off x="2479" y="5918"/>
              <a:ext cx="680" cy="6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638" y="5798"/>
              <a:ext cx="7826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三、</a:t>
              </a:r>
              <a:r>
                <a:rPr lang="en-US" altLang="zh-CN" sz="28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MNIST</a:t>
              </a:r>
              <a:r>
                <a:rPr lang="zh-CN" altLang="en-US" sz="2800" dirty="0"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数据集的比较实验</a:t>
              </a:r>
              <a:endParaRPr lang="zh-CN" altLang="en-US" sz="2800">
                <a:latin typeface="微软雅黑" panose="020B0503020204020204" charset="-122"/>
                <a:ea typeface="微软雅黑" panose="020B0503020204020204" charset="-122"/>
                <a:cs typeface="+mj-lt"/>
                <a:sym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D42F4E2-EFD5-A83C-78A7-66F0910B404E}"/>
              </a:ext>
            </a:extLst>
          </p:cNvPr>
          <p:cNvSpPr txBox="1"/>
          <p:nvPr/>
        </p:nvSpPr>
        <p:spPr>
          <a:xfrm>
            <a:off x="6757670" y="5305102"/>
            <a:ext cx="5194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四、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CIFAR10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数据集的比较实验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+mj-lt"/>
              <a:sym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82F143-CA2C-E586-3DAC-7BA3915EEB47}"/>
              </a:ext>
            </a:extLst>
          </p:cNvPr>
          <p:cNvSpPr/>
          <p:nvPr/>
        </p:nvSpPr>
        <p:spPr>
          <a:xfrm>
            <a:off x="6021705" y="5350187"/>
            <a:ext cx="431800" cy="431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43617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Fashion MNIST</a:t>
            </a:r>
            <a:r>
              <a:rPr lang="zh-CN" altLang="en-US" sz="32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数据集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BEEA59-461C-4ED8-C606-CC1EC7F1D32A}"/>
              </a:ext>
            </a:extLst>
          </p:cNvPr>
          <p:cNvSpPr txBox="1"/>
          <p:nvPr/>
        </p:nvSpPr>
        <p:spPr>
          <a:xfrm>
            <a:off x="1098781" y="1537552"/>
            <a:ext cx="10236328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+mj-ea"/>
                <a:ea typeface="+mj-ea"/>
              </a:rPr>
              <a:t>Fashion MNIST</a:t>
            </a:r>
            <a:r>
              <a:rPr lang="zh-CN" altLang="en-US">
                <a:latin typeface="+mj-ea"/>
                <a:ea typeface="+mj-ea"/>
              </a:rPr>
              <a:t>是一个包含了</a:t>
            </a:r>
            <a:r>
              <a:rPr lang="en-US" altLang="zh-CN">
                <a:latin typeface="+mj-ea"/>
                <a:ea typeface="+mj-ea"/>
              </a:rPr>
              <a:t>10</a:t>
            </a:r>
            <a:r>
              <a:rPr lang="zh-CN" altLang="en-US">
                <a:latin typeface="+mj-ea"/>
                <a:ea typeface="+mj-ea"/>
              </a:rPr>
              <a:t>个类别的图像分类数据集，用于图像识别任务。</a:t>
            </a:r>
            <a:endParaRPr lang="en-US" altLang="zh-CN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+mj-ea"/>
                <a:ea typeface="+mj-ea"/>
              </a:rPr>
              <a:t>Fashion MNIST</a:t>
            </a:r>
            <a:r>
              <a:rPr lang="zh-CN" altLang="en-US">
                <a:latin typeface="+mj-ea"/>
                <a:ea typeface="+mj-ea"/>
              </a:rPr>
              <a:t>数据集包含了</a:t>
            </a:r>
            <a:r>
              <a:rPr lang="en-US" altLang="zh-CN">
                <a:latin typeface="+mj-ea"/>
                <a:ea typeface="+mj-ea"/>
              </a:rPr>
              <a:t>10</a:t>
            </a:r>
            <a:r>
              <a:rPr lang="zh-CN" altLang="en-US">
                <a:latin typeface="+mj-ea"/>
                <a:ea typeface="+mj-ea"/>
              </a:rPr>
              <a:t>个类别的灰度图像，每个类别都包含了</a:t>
            </a:r>
            <a:r>
              <a:rPr lang="en-US" altLang="zh-CN">
                <a:latin typeface="+mj-ea"/>
                <a:ea typeface="+mj-ea"/>
              </a:rPr>
              <a:t>6000</a:t>
            </a:r>
            <a:r>
              <a:rPr lang="zh-CN" altLang="en-US">
                <a:latin typeface="+mj-ea"/>
                <a:ea typeface="+mj-ea"/>
              </a:rPr>
              <a:t>张</a:t>
            </a:r>
            <a:r>
              <a:rPr lang="en-US" altLang="zh-CN">
                <a:latin typeface="+mj-ea"/>
                <a:ea typeface="+mj-ea"/>
              </a:rPr>
              <a:t>28x28</a:t>
            </a:r>
            <a:r>
              <a:rPr lang="zh-CN" altLang="en-US">
                <a:latin typeface="+mj-ea"/>
                <a:ea typeface="+mj-ea"/>
              </a:rPr>
              <a:t>像素的图像，共计</a:t>
            </a:r>
            <a:r>
              <a:rPr lang="en-US" altLang="zh-CN">
                <a:latin typeface="+mj-ea"/>
                <a:ea typeface="+mj-ea"/>
              </a:rPr>
              <a:t>60000</a:t>
            </a:r>
            <a:r>
              <a:rPr lang="zh-CN" altLang="en-US">
                <a:latin typeface="+mj-ea"/>
                <a:ea typeface="+mj-ea"/>
              </a:rPr>
              <a:t>张训练图像和</a:t>
            </a:r>
            <a:r>
              <a:rPr lang="en-US" altLang="zh-CN">
                <a:latin typeface="+mj-ea"/>
                <a:ea typeface="+mj-ea"/>
              </a:rPr>
              <a:t>10000</a:t>
            </a:r>
            <a:r>
              <a:rPr lang="zh-CN" altLang="en-US">
                <a:latin typeface="+mj-ea"/>
                <a:ea typeface="+mj-ea"/>
              </a:rPr>
              <a:t>张测试图像。这些类别包括了常见的时尚物品，如</a:t>
            </a:r>
            <a:r>
              <a:rPr lang="en-US" altLang="zh-CN">
                <a:latin typeface="+mj-ea"/>
                <a:ea typeface="+mj-ea"/>
              </a:rPr>
              <a:t>T</a:t>
            </a:r>
            <a:r>
              <a:rPr lang="zh-CN" altLang="en-US">
                <a:latin typeface="+mj-ea"/>
                <a:ea typeface="+mj-ea"/>
              </a:rPr>
              <a:t>恤、裤子、套衫、裙子、外套、运动鞋、靴子、高跟鞋、包和帽子。</a:t>
            </a:r>
          </a:p>
          <a:p>
            <a:pPr algn="just">
              <a:lnSpc>
                <a:spcPct val="150000"/>
              </a:lnSpc>
            </a:pPr>
            <a:endParaRPr lang="zh-CN" altLang="en-US">
              <a:latin typeface="+mj-ea"/>
              <a:ea typeface="+mj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>
                <a:latin typeface="+mj-ea"/>
                <a:ea typeface="+mj-ea"/>
              </a:rPr>
              <a:t>Fashion MNIST</a:t>
            </a:r>
            <a:r>
              <a:rPr lang="zh-CN" altLang="en-US">
                <a:latin typeface="+mj-ea"/>
                <a:ea typeface="+mj-ea"/>
              </a:rPr>
              <a:t>数据集的目的是作为</a:t>
            </a:r>
            <a:r>
              <a:rPr lang="en-US" altLang="zh-CN">
                <a:latin typeface="+mj-ea"/>
                <a:ea typeface="+mj-ea"/>
              </a:rPr>
              <a:t>MNIST</a:t>
            </a:r>
            <a:r>
              <a:rPr lang="zh-CN" altLang="en-US">
                <a:latin typeface="+mj-ea"/>
                <a:ea typeface="+mj-ea"/>
              </a:rPr>
              <a:t>（手写数字）数据集的替代，以测试和评估图像分类算法的性能。相对于</a:t>
            </a:r>
            <a:r>
              <a:rPr lang="en-US" altLang="zh-CN">
                <a:latin typeface="+mj-ea"/>
                <a:ea typeface="+mj-ea"/>
              </a:rPr>
              <a:t>MNIST</a:t>
            </a:r>
            <a:r>
              <a:rPr lang="zh-CN" altLang="en-US">
                <a:latin typeface="+mj-ea"/>
                <a:ea typeface="+mj-ea"/>
              </a:rPr>
              <a:t>数据集，</a:t>
            </a:r>
            <a:r>
              <a:rPr lang="en-US" altLang="zh-CN">
                <a:latin typeface="+mj-ea"/>
                <a:ea typeface="+mj-ea"/>
              </a:rPr>
              <a:t>Fashion MNIST</a:t>
            </a:r>
            <a:r>
              <a:rPr lang="zh-CN" altLang="en-US">
                <a:latin typeface="+mj-ea"/>
                <a:ea typeface="+mj-ea"/>
              </a:rPr>
              <a:t>在难度上稍有提升，因为图像中包含了更加复杂和多样化的时尚物品，对于模型的泛化能力和性能要求更高。</a:t>
            </a:r>
          </a:p>
        </p:txBody>
      </p:sp>
    </p:spTree>
    <p:extLst>
      <p:ext uri="{BB962C8B-B14F-4D97-AF65-F5344CB8AC3E}">
        <p14:creationId xmlns:p14="http://schemas.microsoft.com/office/powerpoint/2010/main" val="136901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43617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Fashion MNIST</a:t>
            </a:r>
            <a:r>
              <a:rPr lang="zh-CN" altLang="en-US" sz="32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数据集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128C58-B054-17DA-7E4A-65A50460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79" y="1162003"/>
            <a:ext cx="5138641" cy="52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1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76020" y="3520017"/>
            <a:ext cx="983996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140000"/>
              </a:lnSpc>
            </a:pPr>
            <a:r>
              <a:rPr lang="en-US" altLang="zh-CN" sz="4000" b="1" spc="225">
                <a:solidFill>
                  <a:srgbClr val="0151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MNIST</a:t>
            </a:r>
            <a:r>
              <a:rPr lang="zh-CN" altLang="en-US" sz="4000" b="1" spc="225">
                <a:solidFill>
                  <a:srgbClr val="0151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数据集的比较使用</a:t>
            </a:r>
          </a:p>
        </p:txBody>
      </p:sp>
      <p:sp>
        <p:nvSpPr>
          <p:cNvPr id="6" name="矩形 5"/>
          <p:cNvSpPr/>
          <p:nvPr/>
        </p:nvSpPr>
        <p:spPr>
          <a:xfrm>
            <a:off x="5622713" y="2350770"/>
            <a:ext cx="945727" cy="894927"/>
          </a:xfrm>
          <a:prstGeom prst="rect">
            <a:avLst/>
          </a:prstGeom>
          <a:solidFill>
            <a:srgbClr val="0162D4"/>
          </a:solidFill>
        </p:spPr>
        <p:txBody>
          <a:bodyPr wrap="none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48535" y="4472940"/>
            <a:ext cx="7142480" cy="386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1" algn="ct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卷积层层数、卷积层数量、卷积核尺寸、激活函数、全连接层神经元个数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027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损失函数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39D038-5B6D-4903-A6C8-A51DB240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051" y="1391566"/>
            <a:ext cx="7209898" cy="4320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30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027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损失函数</a:t>
            </a:r>
            <a:r>
              <a:rPr lang="zh-CN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2" name="图片 36" descr="outp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08" y="1662113"/>
            <a:ext cx="5273675" cy="3545205"/>
          </a:xfrm>
          <a:prstGeom prst="rect">
            <a:avLst/>
          </a:prstGeom>
        </p:spPr>
      </p:pic>
      <p:pic>
        <p:nvPicPr>
          <p:cNvPr id="25" name="图片 25" descr="激活函数准确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390" y="1662113"/>
            <a:ext cx="5265420" cy="3557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027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卷积层数</a:t>
            </a:r>
            <a:r>
              <a:rPr lang="zh-CN" altLang="en-US" sz="2800" dirty="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65BFA6-947F-CFB9-B231-11A6AA14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89" y="827679"/>
            <a:ext cx="4578532" cy="274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FC72CE-D230-638B-6622-A2608850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04" y="3571336"/>
            <a:ext cx="3875687" cy="299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408D43-D6BA-74D6-C0CF-4BDB801AF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681" y="1633377"/>
            <a:ext cx="4571965" cy="4441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703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027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卷积层数</a:t>
            </a:r>
            <a:r>
              <a:rPr lang="zh-CN" altLang="en-US" sz="2800" dirty="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35" name="图片 35" descr="不同卷积层损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" y="1640840"/>
            <a:ext cx="5271770" cy="3576320"/>
          </a:xfrm>
          <a:prstGeom prst="rect">
            <a:avLst/>
          </a:prstGeom>
        </p:spPr>
      </p:pic>
      <p:pic>
        <p:nvPicPr>
          <p:cNvPr id="34" name="图片 34" descr="不同卷积层准确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505" y="1628140"/>
            <a:ext cx="5269230" cy="3589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40944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尺寸卷积核大小</a:t>
            </a:r>
            <a:r>
              <a:rPr lang="zh-CN" altLang="en-US" sz="2800" dirty="0">
                <a:solidFill>
                  <a:schemeClr val="tx1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170E98-20D1-AABC-6239-DBF61C0F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0" y="787143"/>
            <a:ext cx="4606155" cy="276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17E18A-99B5-79B9-AA50-6CD998D7F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608233"/>
            <a:ext cx="4997220" cy="299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FB8077-532E-83E0-0E3F-5E121E605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185" y="3552581"/>
            <a:ext cx="4895501" cy="297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40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40944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尺寸卷积核大小</a:t>
            </a:r>
            <a:r>
              <a:rPr lang="zh-CN" altLang="en-US" sz="2800" dirty="0">
                <a:solidFill>
                  <a:schemeClr val="tx1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33" name="图片 33" descr="不同卷积核尺寸损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05" y="1640840"/>
            <a:ext cx="5271770" cy="3576320"/>
          </a:xfrm>
          <a:prstGeom prst="rect">
            <a:avLst/>
          </a:prstGeom>
        </p:spPr>
      </p:pic>
      <p:pic>
        <p:nvPicPr>
          <p:cNvPr id="32" name="图片 32" descr="不同卷积核大小准确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335" y="1640840"/>
            <a:ext cx="5269230" cy="3589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7388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全连接层层数</a:t>
            </a:r>
            <a:r>
              <a:rPr lang="zh-CN" altLang="en-US" sz="2800" dirty="0">
                <a:solidFill>
                  <a:schemeClr val="tx1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B5F9C96-A9B9-367C-0B40-43BBC032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70" y="1199970"/>
            <a:ext cx="50006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13D540A-FC5B-A3F8-8ACA-B7CE3229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71" y="752295"/>
            <a:ext cx="503872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507C7F-C519-0C7A-14CC-5676F035C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112" y="3678552"/>
            <a:ext cx="4077918" cy="2821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25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76020" y="3520017"/>
            <a:ext cx="9839960" cy="95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140000"/>
              </a:lnSpc>
            </a:pPr>
            <a:r>
              <a:rPr lang="en-US" altLang="zh-CN" sz="4000" b="1" spc="225">
                <a:solidFill>
                  <a:srgbClr val="0151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CNN</a:t>
            </a:r>
            <a:r>
              <a:rPr lang="zh-CN" altLang="en-US" sz="4000" b="1" spc="225">
                <a:solidFill>
                  <a:srgbClr val="0151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的简单原理介绍</a:t>
            </a:r>
          </a:p>
        </p:txBody>
      </p:sp>
      <p:sp>
        <p:nvSpPr>
          <p:cNvPr id="6" name="矩形 5"/>
          <p:cNvSpPr/>
          <p:nvPr/>
        </p:nvSpPr>
        <p:spPr>
          <a:xfrm>
            <a:off x="5622713" y="2350770"/>
            <a:ext cx="945727" cy="894927"/>
          </a:xfrm>
          <a:prstGeom prst="rect">
            <a:avLst/>
          </a:prstGeom>
          <a:solidFill>
            <a:srgbClr val="0162D4"/>
          </a:solidFill>
        </p:spPr>
        <p:txBody>
          <a:bodyPr wrap="none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7388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全连接层层数</a:t>
            </a:r>
            <a:r>
              <a:rPr lang="zh-CN" altLang="en-US" sz="2800" dirty="0">
                <a:solidFill>
                  <a:schemeClr val="tx1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31" name="图片 31" descr="不同全连接层损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78" y="1656398"/>
            <a:ext cx="5273675" cy="3545205"/>
          </a:xfrm>
          <a:prstGeom prst="rect">
            <a:avLst/>
          </a:prstGeom>
        </p:spPr>
      </p:pic>
      <p:pic>
        <p:nvPicPr>
          <p:cNvPr id="30" name="图片 30" descr="不同全连接层准确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895" y="1612900"/>
            <a:ext cx="5269230" cy="3589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4450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卷积神经网络是否失活</a:t>
            </a:r>
            <a:r>
              <a:rPr lang="zh-CN" altLang="en-US" sz="2800" dirty="0">
                <a:solidFill>
                  <a:schemeClr val="tx1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83CDD0-B2EF-1984-CAAF-0A114F402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32" y="1746759"/>
            <a:ext cx="6058257" cy="363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44500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卷积神经网络是否失活</a:t>
            </a:r>
            <a:r>
              <a:rPr lang="zh-CN" altLang="en-US" sz="2800" dirty="0">
                <a:solidFill>
                  <a:schemeClr val="tx1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29" name="图片 29" descr="不同失活损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48" y="1656398"/>
            <a:ext cx="5273675" cy="3545205"/>
          </a:xfrm>
          <a:prstGeom prst="rect">
            <a:avLst/>
          </a:prstGeom>
        </p:spPr>
      </p:pic>
      <p:pic>
        <p:nvPicPr>
          <p:cNvPr id="28" name="图片 28" descr="不同失活准确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60" y="1635125"/>
            <a:ext cx="5269230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层不同输出通道</a:t>
            </a:r>
            <a:r>
              <a:rPr lang="zh-CN" altLang="en-US" sz="2800" dirty="0">
                <a:solidFill>
                  <a:schemeClr val="tx1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5C7284-9250-6E2C-2F89-717651655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1" y="889868"/>
            <a:ext cx="496252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74F50C-7E77-0956-B64A-CCF06FAA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633" y="688893"/>
            <a:ext cx="4900254" cy="293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238801-06E3-F017-13F8-70EF5570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781" y="3556548"/>
            <a:ext cx="5036119" cy="29541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969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层不同输出通道</a:t>
            </a:r>
            <a:r>
              <a:rPr lang="zh-CN" altLang="en-US" sz="2800" dirty="0">
                <a:solidFill>
                  <a:schemeClr val="tx1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27" name="图片 27" descr="不同输出通道数损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38" y="1656398"/>
            <a:ext cx="5273675" cy="3545205"/>
          </a:xfrm>
          <a:prstGeom prst="rect">
            <a:avLst/>
          </a:prstGeom>
        </p:spPr>
      </p:pic>
      <p:pic>
        <p:nvPicPr>
          <p:cNvPr id="26" name="图片 26" descr="不同输出通道准确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40" y="1656715"/>
            <a:ext cx="5269230" cy="3589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预测结果展示</a:t>
            </a:r>
            <a:endParaRPr lang="zh-CN" altLang="en-US" sz="2800" dirty="0">
              <a:latin typeface="微软雅黑" panose="02020404030301010803"/>
              <a:ea typeface="微软雅黑" panose="02020404030301010803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4E344D-8F7B-1EB3-9C51-12CE2D23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92" y="1064654"/>
            <a:ext cx="8102016" cy="533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7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预测结果展示</a:t>
            </a:r>
            <a:endParaRPr lang="zh-CN" altLang="en-US" sz="2800" dirty="0">
              <a:latin typeface="微软雅黑" panose="02020404030301010803"/>
              <a:ea typeface="微软雅黑" panose="02020404030301010803"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E28555-5D7C-1D2B-2C1F-E0F3C2220AF9}"/>
              </a:ext>
            </a:extLst>
          </p:cNvPr>
          <p:cNvGrpSpPr/>
          <p:nvPr/>
        </p:nvGrpSpPr>
        <p:grpSpPr>
          <a:xfrm>
            <a:off x="1024721" y="1311214"/>
            <a:ext cx="10142557" cy="4497007"/>
            <a:chOff x="376372" y="1906538"/>
            <a:chExt cx="11189511" cy="4889919"/>
          </a:xfrm>
        </p:grpSpPr>
        <p:pic>
          <p:nvPicPr>
            <p:cNvPr id="4" name="Picture 2" descr="D:\Pycharm\project\machine-learning\wrong_predicted\error[1_2].jpg">
              <a:extLst>
                <a:ext uri="{FF2B5EF4-FFF2-40B4-BE49-F238E27FC236}">
                  <a16:creationId xmlns:a16="http://schemas.microsoft.com/office/drawing/2014/main" id="{87B8C273-F359-7A1B-74CC-DD4A749FD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309" y="1987818"/>
              <a:ext cx="3138740" cy="23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" descr="D:\Pycharm\project\machine-learning\wrong_predicted\error[1_8].jpg">
              <a:extLst>
                <a:ext uri="{FF2B5EF4-FFF2-40B4-BE49-F238E27FC236}">
                  <a16:creationId xmlns:a16="http://schemas.microsoft.com/office/drawing/2014/main" id="{F38CE5A7-C60C-C311-3F67-878B7EDEF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847" y="1907584"/>
              <a:ext cx="3245698" cy="2434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D:\Pycharm\project\machine-learning\wrong_predicted\error[2_9].jpg">
              <a:extLst>
                <a:ext uri="{FF2B5EF4-FFF2-40B4-BE49-F238E27FC236}">
                  <a16:creationId xmlns:a16="http://schemas.microsoft.com/office/drawing/2014/main" id="{F08729F4-DB4C-E7CE-5197-C0CDE6848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5430" y="1906538"/>
              <a:ext cx="3173290" cy="2380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D:\Pycharm\project\machine-learning\wrong_predicted\error[3_10].jpg">
              <a:extLst>
                <a:ext uri="{FF2B5EF4-FFF2-40B4-BE49-F238E27FC236}">
                  <a16:creationId xmlns:a16="http://schemas.microsoft.com/office/drawing/2014/main" id="{F1233EA7-55CE-0DEE-1693-21F3E3F04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372" y="4337736"/>
              <a:ext cx="3250613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D:\Pycharm\project\machine-learning\wrong_predicted\error[5_4].jpg">
              <a:extLst>
                <a:ext uri="{FF2B5EF4-FFF2-40B4-BE49-F238E27FC236}">
                  <a16:creationId xmlns:a16="http://schemas.microsoft.com/office/drawing/2014/main" id="{DC16AB81-1CA7-5204-AA09-151D89BA2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084" y="4358057"/>
              <a:ext cx="3250612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D:\Pycharm\project\machine-learning\wrong_predicted\error[8_7].jpg">
              <a:extLst>
                <a:ext uri="{FF2B5EF4-FFF2-40B4-BE49-F238E27FC236}">
                  <a16:creationId xmlns:a16="http://schemas.microsoft.com/office/drawing/2014/main" id="{0CABDFDC-FBB5-C533-DC70-3762127F1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848" y="4337738"/>
              <a:ext cx="3250612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1" descr="D:\Pycharm\project\machine-learning\wrong_predicted\error[18_10].jpg">
              <a:extLst>
                <a:ext uri="{FF2B5EF4-FFF2-40B4-BE49-F238E27FC236}">
                  <a16:creationId xmlns:a16="http://schemas.microsoft.com/office/drawing/2014/main" id="{67E2ED8F-5CE2-2CF9-7B49-C1F63D7D17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084" y="1967815"/>
              <a:ext cx="3268456" cy="24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3" descr="D:\Pycharm\project\machine-learning\wrong_predicted\error[61_8].jpg">
              <a:extLst>
                <a:ext uri="{FF2B5EF4-FFF2-40B4-BE49-F238E27FC236}">
                  <a16:creationId xmlns:a16="http://schemas.microsoft.com/office/drawing/2014/main" id="{5694331E-C2A0-33C2-55D7-6478D3EC9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270" y="4337737"/>
              <a:ext cx="3250613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522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</a:t>
            </a: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损失函数</a:t>
            </a: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C31579-32F4-8BF3-CDC4-C2A13D67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1" y="1659148"/>
            <a:ext cx="5486400" cy="4114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A939F9D-0C6B-9C47-D2F4-6F2718BC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248" y="0"/>
            <a:ext cx="4036719" cy="17528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5618F76-1B5E-4832-6469-A7BC8A97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246" y="1824011"/>
            <a:ext cx="4036719" cy="15197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B98605-ABD4-A10A-88AA-FB86EFE5C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247" y="3429000"/>
            <a:ext cx="4036719" cy="14647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FF3CD4-749F-699A-270C-6C153FD74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247" y="4979047"/>
            <a:ext cx="4036719" cy="17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</a:t>
            </a: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卷积层数</a:t>
            </a: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B65B29-BF02-72BD-23BC-AFCD5624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1" y="1653396"/>
            <a:ext cx="5486400" cy="4114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47F84F-4F62-A74E-4AB2-CD17FD8F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04" y="40257"/>
            <a:ext cx="4070210" cy="18007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98481B-0EF9-3156-1E43-20E49562E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704" y="1921805"/>
            <a:ext cx="4070210" cy="2231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7D200B-9CA5-6CF6-F218-C56516615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704" y="4209691"/>
            <a:ext cx="4070210" cy="23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9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不同尺寸</a:t>
            </a: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卷积核大小</a:t>
            </a: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6AEFC3-31C2-D3C5-33B7-BB3B39CE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1" y="1825924"/>
            <a:ext cx="5562600" cy="4114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1B8CEA0-6633-309B-EFF7-21A5BB1CA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826" y="80513"/>
            <a:ext cx="4814263" cy="20962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775507-99AF-CDC2-EB78-B031A331C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826" y="2266802"/>
            <a:ext cx="4814263" cy="2153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D32FA3-CE9D-A6F1-E07D-1E736FF91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825" y="4535230"/>
            <a:ext cx="4814263" cy="2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7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8404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卷积神经网络的结构</a:t>
            </a:r>
            <a:endParaRPr lang="zh-CN" altLang="en-US" sz="3200">
              <a:solidFill>
                <a:srgbClr val="0162D4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" y="1645285"/>
            <a:ext cx="10803890" cy="356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卷积层不同输出通道</a:t>
            </a: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D2273D-8234-19A6-C51C-95CC33F4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1" y="1664898"/>
            <a:ext cx="5562600" cy="4114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DD2F03D-3509-2992-BC4D-50D99DA5E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744" y="40258"/>
            <a:ext cx="3513475" cy="15301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7A289F-6CB0-878A-9544-E86FE6255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744" y="1664898"/>
            <a:ext cx="3513475" cy="15174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FD993F-7E9E-BB2D-A0C9-E142E1D2A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744" y="3276793"/>
            <a:ext cx="3513475" cy="15445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57EF7D-C572-A2D4-A62B-BAA141B57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744" y="5013988"/>
            <a:ext cx="3513475" cy="15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4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4134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</a:t>
            </a: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全连接层神经元</a:t>
            </a: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比较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E70D3C-DB06-5EC7-F2AF-BBA7A5956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1" y="1785668"/>
            <a:ext cx="5562600" cy="4114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1F1D2C-8E7A-8095-7CA5-309EA6CF5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320" y="23864"/>
            <a:ext cx="2864335" cy="12860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5A0EDA-B6EF-9327-FE52-10FC27357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321" y="1368725"/>
            <a:ext cx="2855932" cy="129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4D7297-85F8-EAEE-4E28-68717EA6F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321" y="2690838"/>
            <a:ext cx="2855932" cy="12628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336470-1DB5-AC29-1AD4-506EFC81E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321" y="4012519"/>
            <a:ext cx="2855932" cy="12140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AE9BA8-FC98-82BF-D6D3-3FCAF82BD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9321" y="5325230"/>
            <a:ext cx="2855932" cy="12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2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76020" y="3520017"/>
            <a:ext cx="9839960" cy="86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914400" fontAlgn="base">
              <a:lnSpc>
                <a:spcPct val="140000"/>
              </a:lnSpc>
            </a:pPr>
            <a:r>
              <a:rPr lang="en-US" altLang="zh-CN" sz="4000" b="1" spc="225">
                <a:solidFill>
                  <a:srgbClr val="0151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CIFAR10</a:t>
            </a:r>
            <a:r>
              <a:rPr lang="zh-CN" altLang="en-US" sz="4000" b="1" spc="225">
                <a:solidFill>
                  <a:srgbClr val="0151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数据集的比较实验</a:t>
            </a:r>
          </a:p>
        </p:txBody>
      </p:sp>
      <p:sp>
        <p:nvSpPr>
          <p:cNvPr id="6" name="矩形 5"/>
          <p:cNvSpPr/>
          <p:nvPr/>
        </p:nvSpPr>
        <p:spPr>
          <a:xfrm>
            <a:off x="5622713" y="2350770"/>
            <a:ext cx="945727" cy="894927"/>
          </a:xfrm>
          <a:prstGeom prst="rect">
            <a:avLst/>
          </a:prstGeom>
          <a:solidFill>
            <a:srgbClr val="0162D4"/>
          </a:solidFill>
        </p:spPr>
        <p:txBody>
          <a:bodyPr wrap="none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4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48535" y="4472940"/>
            <a:ext cx="7142480" cy="386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1" algn="ct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卷积层层数、卷积层数量、卷积核尺寸、激活函数、全连接层神经元个数</a:t>
            </a:r>
          </a:p>
        </p:txBody>
      </p:sp>
    </p:spTree>
    <p:extLst>
      <p:ext uri="{BB962C8B-B14F-4D97-AF65-F5344CB8AC3E}">
        <p14:creationId xmlns:p14="http://schemas.microsoft.com/office/powerpoint/2010/main" val="3659883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数据集介绍</a:t>
            </a:r>
            <a:endParaRPr lang="zh-CN" altLang="en-US" sz="2800" dirty="0">
              <a:latin typeface="微软雅黑" panose="02020404030301010803"/>
              <a:ea typeface="微软雅黑" panose="02020404030301010803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BDBEA1-E51A-8DF4-ED14-C6772CD227EC}"/>
              </a:ext>
            </a:extLst>
          </p:cNvPr>
          <p:cNvSpPr txBox="1"/>
          <p:nvPr/>
        </p:nvSpPr>
        <p:spPr>
          <a:xfrm>
            <a:off x="1098781" y="1713781"/>
            <a:ext cx="10121660" cy="1294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>
                <a:latin typeface="+mj-ea"/>
                <a:ea typeface="+mj-ea"/>
              </a:rPr>
              <a:t>Cifar-10 </a:t>
            </a:r>
            <a:r>
              <a:rPr lang="zh-CN" altLang="en-US">
                <a:latin typeface="+mj-ea"/>
                <a:ea typeface="+mj-ea"/>
              </a:rPr>
              <a:t>是由 </a:t>
            </a:r>
            <a:r>
              <a:rPr lang="en-US" altLang="zh-CN">
                <a:latin typeface="+mj-ea"/>
                <a:ea typeface="+mj-ea"/>
              </a:rPr>
              <a:t>Hinton </a:t>
            </a:r>
            <a:r>
              <a:rPr lang="zh-CN" altLang="en-US">
                <a:latin typeface="+mj-ea"/>
                <a:ea typeface="+mj-ea"/>
              </a:rPr>
              <a:t>的学生 </a:t>
            </a:r>
            <a:r>
              <a:rPr lang="en-US" altLang="zh-CN">
                <a:latin typeface="+mj-ea"/>
                <a:ea typeface="+mj-ea"/>
              </a:rPr>
              <a:t>Alex Krizhevsky</a:t>
            </a:r>
            <a:r>
              <a:rPr lang="zh-CN" altLang="en-US">
                <a:latin typeface="+mj-ea"/>
                <a:ea typeface="+mj-ea"/>
              </a:rPr>
              <a:t>、</a:t>
            </a:r>
            <a:r>
              <a:rPr lang="en-US" altLang="zh-CN">
                <a:latin typeface="+mj-ea"/>
                <a:ea typeface="+mj-ea"/>
              </a:rPr>
              <a:t>Ilya Sutskever </a:t>
            </a:r>
            <a:r>
              <a:rPr lang="zh-CN" altLang="en-US">
                <a:latin typeface="+mj-ea"/>
                <a:ea typeface="+mj-ea"/>
              </a:rPr>
              <a:t>收集的一个用于普适物体识别的计算机视觉数据集，它包含 </a:t>
            </a:r>
            <a:r>
              <a:rPr lang="en-US" altLang="zh-CN">
                <a:latin typeface="+mj-ea"/>
                <a:ea typeface="+mj-ea"/>
              </a:rPr>
              <a:t>60000 </a:t>
            </a:r>
            <a:r>
              <a:rPr lang="zh-CN" altLang="en-US">
                <a:latin typeface="+mj-ea"/>
                <a:ea typeface="+mj-ea"/>
              </a:rPr>
              <a:t>张 </a:t>
            </a:r>
            <a:r>
              <a:rPr lang="en-US" altLang="zh-CN">
                <a:latin typeface="+mj-ea"/>
                <a:ea typeface="+mj-ea"/>
              </a:rPr>
              <a:t>32 X 32 </a:t>
            </a:r>
            <a:r>
              <a:rPr lang="zh-CN" altLang="en-US">
                <a:latin typeface="+mj-ea"/>
                <a:ea typeface="+mj-ea"/>
              </a:rPr>
              <a:t>的 </a:t>
            </a:r>
            <a:r>
              <a:rPr lang="en-US" altLang="zh-CN">
                <a:latin typeface="+mj-ea"/>
                <a:ea typeface="+mj-ea"/>
              </a:rPr>
              <a:t>RGB </a:t>
            </a:r>
            <a:r>
              <a:rPr lang="zh-CN" altLang="en-US">
                <a:latin typeface="+mj-ea"/>
                <a:ea typeface="+mj-ea"/>
              </a:rPr>
              <a:t>彩色图片，总共 </a:t>
            </a:r>
            <a:r>
              <a:rPr lang="en-US" altLang="zh-CN">
                <a:latin typeface="+mj-ea"/>
                <a:ea typeface="+mj-ea"/>
              </a:rPr>
              <a:t>10 </a:t>
            </a:r>
            <a:r>
              <a:rPr lang="zh-CN" altLang="en-US">
                <a:latin typeface="+mj-ea"/>
                <a:ea typeface="+mj-ea"/>
              </a:rPr>
              <a:t>个分类。其中，包括 </a:t>
            </a:r>
            <a:r>
              <a:rPr lang="en-US" altLang="zh-CN">
                <a:latin typeface="+mj-ea"/>
                <a:ea typeface="+mj-ea"/>
              </a:rPr>
              <a:t>50000 </a:t>
            </a:r>
            <a:r>
              <a:rPr lang="zh-CN" altLang="en-US">
                <a:latin typeface="+mj-ea"/>
                <a:ea typeface="+mj-ea"/>
              </a:rPr>
              <a:t>张用于训练集，</a:t>
            </a:r>
            <a:r>
              <a:rPr lang="en-US" altLang="zh-CN">
                <a:latin typeface="+mj-ea"/>
                <a:ea typeface="+mj-ea"/>
              </a:rPr>
              <a:t>10000 </a:t>
            </a:r>
            <a:r>
              <a:rPr lang="zh-CN" altLang="en-US">
                <a:latin typeface="+mj-ea"/>
                <a:ea typeface="+mj-ea"/>
              </a:rPr>
              <a:t>张用于测试集。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4C0B7B-F984-572D-F296-01E9A327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36" y="3348846"/>
            <a:ext cx="112585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3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数据集的预处理</a:t>
            </a:r>
            <a:endParaRPr lang="zh-CN" altLang="en-US" sz="2800" dirty="0">
              <a:latin typeface="微软雅黑" panose="02020404030301010803"/>
              <a:ea typeface="微软雅黑" panose="02020404030301010803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D0269C-45A3-7CD3-18AC-DFCD64A4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15" y="1039559"/>
            <a:ext cx="6826370" cy="16924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C244C06-B01F-C9F2-42E7-B6680F425B31}"/>
              </a:ext>
            </a:extLst>
          </p:cNvPr>
          <p:cNvSpPr txBox="1"/>
          <p:nvPr/>
        </p:nvSpPr>
        <p:spPr>
          <a:xfrm>
            <a:off x="1098781" y="2858972"/>
            <a:ext cx="103743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zh-CN"/>
              <a:t>transforms.RandomHorizontalFlip(): </a:t>
            </a:r>
            <a:r>
              <a:rPr lang="zh-CN" altLang="en-US"/>
              <a:t>随机水平翻转，以</a:t>
            </a:r>
            <a:r>
              <a:rPr lang="en-US" altLang="zh-CN"/>
              <a:t>50%</a:t>
            </a:r>
            <a:r>
              <a:rPr lang="zh-CN" altLang="en-US"/>
              <a:t>的概率对图像进行水平翻转，增加图像样本的多样性；</a:t>
            </a:r>
            <a:endParaRPr lang="en-US" altLang="zh-CN"/>
          </a:p>
          <a:p>
            <a:pPr marL="342900" indent="-342900" algn="just">
              <a:buAutoNum type="arabicPeriod"/>
            </a:pPr>
            <a:r>
              <a:rPr lang="en-US" altLang="zh-CN"/>
              <a:t>transforms.RandomCrop(32, padding=4): </a:t>
            </a:r>
            <a:r>
              <a:rPr lang="zh-CN" altLang="en-US"/>
              <a:t>随机裁剪，从图像的随机位置裁剪出</a:t>
            </a:r>
            <a:r>
              <a:rPr lang="en-US" altLang="zh-CN"/>
              <a:t>32x32</a:t>
            </a:r>
            <a:r>
              <a:rPr lang="zh-CN" altLang="en-US"/>
              <a:t>大小的图像，并在裁剪时进行</a:t>
            </a:r>
            <a:r>
              <a:rPr lang="en-US" altLang="zh-CN"/>
              <a:t>4</a:t>
            </a:r>
            <a:r>
              <a:rPr lang="zh-CN" altLang="en-US"/>
              <a:t>像素的填充，增加图像样本的多样性；</a:t>
            </a:r>
            <a:endParaRPr lang="en-US" altLang="zh-CN"/>
          </a:p>
          <a:p>
            <a:pPr marL="342900" indent="-342900" algn="just">
              <a:buAutoNum type="arabicPeriod"/>
            </a:pPr>
            <a:r>
              <a:rPr lang="en-US" altLang="zh-CN"/>
              <a:t>transforms.RandomRotation(15): </a:t>
            </a:r>
            <a:r>
              <a:rPr lang="zh-CN" altLang="en-US"/>
              <a:t>随机旋转，以最多</a:t>
            </a:r>
            <a:r>
              <a:rPr lang="en-US" altLang="zh-CN"/>
              <a:t>±15</a:t>
            </a:r>
            <a:r>
              <a:rPr lang="zh-CN" altLang="en-US"/>
              <a:t>度的随机角度对图像进行旋转，增加图像样本的多样性；</a:t>
            </a:r>
            <a:endParaRPr lang="en-US" altLang="zh-CN"/>
          </a:p>
          <a:p>
            <a:pPr marL="342900" indent="-342900" algn="just">
              <a:buAutoNum type="arabicPeriod"/>
            </a:pPr>
            <a:r>
              <a:rPr lang="en-US" altLang="zh-CN"/>
              <a:t>transforms.RandomAffine(0, shear=10, scale=(0.8, 1.2)): </a:t>
            </a:r>
            <a:r>
              <a:rPr lang="zh-CN" altLang="en-US"/>
              <a:t>随机仿射变换，以最多</a:t>
            </a:r>
            <a:r>
              <a:rPr lang="en-US" altLang="zh-CN"/>
              <a:t>10</a:t>
            </a:r>
            <a:r>
              <a:rPr lang="zh-CN" altLang="en-US"/>
              <a:t>度的随机剪切角度和</a:t>
            </a:r>
            <a:r>
              <a:rPr lang="en-US" altLang="zh-CN"/>
              <a:t>0.8</a:t>
            </a:r>
            <a:r>
              <a:rPr lang="zh-CN" altLang="en-US"/>
              <a:t>到</a:t>
            </a:r>
            <a:r>
              <a:rPr lang="en-US" altLang="zh-CN"/>
              <a:t>1.2</a:t>
            </a:r>
            <a:r>
              <a:rPr lang="zh-CN" altLang="en-US"/>
              <a:t>之间的随机缩放比例对图像进行仿射变换，增加图像样本的多样性；</a:t>
            </a:r>
            <a:endParaRPr lang="en-US" altLang="zh-CN"/>
          </a:p>
          <a:p>
            <a:pPr marL="342900" indent="-342900" algn="just">
              <a:buAutoNum type="arabicPeriod"/>
            </a:pPr>
            <a:r>
              <a:rPr lang="en-US" altLang="zh-CN"/>
              <a:t>transforms.ColorJitter(brightness=0.2, contrast=0.2, saturation=0.2): </a:t>
            </a:r>
            <a:r>
              <a:rPr lang="zh-CN" altLang="en-US"/>
              <a:t>随机颜色变换，随机调整图像的亮度、对比度和饱和度，增加图像样本的多样性；</a:t>
            </a:r>
            <a:endParaRPr lang="en-US" altLang="zh-CN"/>
          </a:p>
          <a:p>
            <a:pPr marL="342900" indent="-342900" algn="just">
              <a:buAutoNum type="arabicPeriod"/>
            </a:pPr>
            <a:r>
              <a:rPr lang="en-US" altLang="zh-CN"/>
              <a:t>transforms.ToTensor(): </a:t>
            </a:r>
            <a:r>
              <a:rPr lang="zh-CN" altLang="en-US"/>
              <a:t>将图像转换为</a:t>
            </a:r>
            <a:r>
              <a:rPr lang="en-US" altLang="zh-CN"/>
              <a:t>Tensor</a:t>
            </a:r>
            <a:r>
              <a:rPr lang="zh-CN" altLang="en-US"/>
              <a:t>格式，作为神经网络的输入；</a:t>
            </a:r>
            <a:endParaRPr lang="en-US" altLang="zh-CN"/>
          </a:p>
          <a:p>
            <a:pPr marL="342900" indent="-342900" algn="just">
              <a:buAutoNum type="arabicPeriod"/>
            </a:pPr>
            <a:r>
              <a:rPr lang="en-US" altLang="zh-CN"/>
              <a:t>transforms.Normalize((0.5, 0.5, 0.5), (0.5, 0.5, 0.5)): </a:t>
            </a:r>
            <a:r>
              <a:rPr lang="zh-CN" altLang="en-US"/>
              <a:t>标准化，将图像的像素值从</a:t>
            </a:r>
            <a:r>
              <a:rPr lang="en-US" altLang="zh-CN"/>
              <a:t>[0, 1]</a:t>
            </a:r>
            <a:r>
              <a:rPr lang="zh-CN" altLang="en-US"/>
              <a:t>范围标准化到</a:t>
            </a:r>
            <a:r>
              <a:rPr lang="en-US" altLang="zh-CN"/>
              <a:t>[-1, 1]</a:t>
            </a:r>
            <a:r>
              <a:rPr lang="zh-CN" altLang="en-US"/>
              <a:t>范围，以便更好地进行神经网络训练。</a:t>
            </a:r>
          </a:p>
        </p:txBody>
      </p:sp>
    </p:spTree>
    <p:extLst>
      <p:ext uri="{BB962C8B-B14F-4D97-AF65-F5344CB8AC3E}">
        <p14:creationId xmlns:p14="http://schemas.microsoft.com/office/powerpoint/2010/main" val="427048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2618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基模型</a:t>
            </a:r>
            <a:endParaRPr lang="zh-CN" altLang="en-US" sz="2800" dirty="0">
              <a:solidFill>
                <a:schemeClr val="tx1"/>
              </a:solidFill>
              <a:latin typeface="微软雅黑" panose="02020404030301010803"/>
              <a:ea typeface="微软雅黑" panose="02020404030301010803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73E1ED-8CCD-6D93-90F9-5FA883587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1" y="1713748"/>
            <a:ext cx="5402969" cy="33643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69432F-BDFE-FEAB-D718-732695D81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899" y="64664"/>
            <a:ext cx="4492103" cy="31357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D8588F-DFE8-D8D4-5384-CDEBBC3BE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127" y="3323126"/>
            <a:ext cx="4551875" cy="313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5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不同的</a:t>
            </a: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激活函数</a:t>
            </a:r>
            <a:endParaRPr lang="zh-CN" altLang="en-US" sz="2800" dirty="0">
              <a:solidFill>
                <a:schemeClr val="tx1"/>
              </a:solidFill>
              <a:latin typeface="微软雅黑" panose="02020404030301010803"/>
              <a:ea typeface="微软雅黑" panose="02020404030301010803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124EFB-9AE3-FCB1-98D7-4A6625E65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1" y="883037"/>
            <a:ext cx="4605241" cy="28378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2F06A8D-FA5B-257B-AB6D-A8E55FE9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980" y="883035"/>
            <a:ext cx="4541507" cy="28378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6E9202-9DA7-D0FB-8019-DA8363836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781" y="3853594"/>
            <a:ext cx="4605240" cy="2819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A5CBF3-C5E7-4E2C-5CDB-5183C90A3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979" y="3853594"/>
            <a:ext cx="4541507" cy="288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5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2698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不同的</a:t>
            </a: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激活函数</a:t>
            </a:r>
            <a:endParaRPr lang="zh-CN" altLang="en-US" sz="2800" dirty="0">
              <a:solidFill>
                <a:schemeClr val="tx1"/>
              </a:solidFill>
              <a:latin typeface="微软雅黑" panose="02020404030301010803"/>
              <a:ea typeface="微软雅黑" panose="02020404030301010803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B50950-D22D-7EA1-3298-69EEB313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317" y="1732382"/>
            <a:ext cx="4860985" cy="33932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4D76AA-B624-E6E1-F68C-1C0CE4DD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49" y="1732381"/>
            <a:ext cx="4925663" cy="33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3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不同的</a:t>
            </a: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</a:t>
            </a:r>
            <a:endParaRPr lang="zh-CN" altLang="en-US" sz="2800" dirty="0">
              <a:solidFill>
                <a:schemeClr val="tx1"/>
              </a:solidFill>
              <a:latin typeface="微软雅黑" panose="02020404030301010803"/>
              <a:ea typeface="微软雅黑" panose="02020404030301010803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231658-383C-655F-CF55-45FEDF8C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06" y="965951"/>
            <a:ext cx="4732676" cy="24620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46FD31-BE2E-47B5-2E54-37B16333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114" y="964928"/>
            <a:ext cx="4008406" cy="24630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7DD055-9B5C-7EB6-C26F-FF3A21537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304" y="3499523"/>
            <a:ext cx="4061392" cy="30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9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不同的</a:t>
            </a: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</a:t>
            </a:r>
            <a:endParaRPr lang="zh-CN" altLang="en-US" sz="2800" dirty="0">
              <a:solidFill>
                <a:schemeClr val="tx1"/>
              </a:solidFill>
              <a:latin typeface="微软雅黑" panose="02020404030301010803"/>
              <a:ea typeface="微软雅黑" panose="02020404030301010803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0AAD74C-2A43-F7DA-7046-ED340D69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14" y="1943818"/>
            <a:ext cx="4935132" cy="34449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7CFEAC-A320-BBE3-57C4-F3931442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81" y="1943818"/>
            <a:ext cx="5000799" cy="34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1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4020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</a:t>
            </a:r>
            <a:endParaRPr lang="zh-CN" altLang="en-US" sz="3200">
              <a:solidFill>
                <a:srgbClr val="0162D4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8550" y="1537335"/>
            <a:ext cx="6290505" cy="123059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主要作用是提取特征</a:t>
            </a:r>
          </a:p>
          <a:p>
            <a:pPr marL="0" indent="0" algn="l">
              <a:lnSpc>
                <a:spcPct val="200000"/>
              </a:lnSpc>
            </a:pP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以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32*32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单通道灰度图为例，卷积神经网络结构如下：</a:t>
            </a:r>
            <a:endParaRPr lang="zh-CN" altLang="en-US" sz="2000">
              <a:latin typeface="+mj-ea"/>
              <a:ea typeface="+mj-ea"/>
            </a:endParaRPr>
          </a:p>
        </p:txBody>
      </p:sp>
      <p:pic>
        <p:nvPicPr>
          <p:cNvPr id="1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47" y="3080492"/>
            <a:ext cx="8282305" cy="2896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不同尺寸</a:t>
            </a: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卷积核大小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47DCDC-EC1B-C2C5-0171-3DDC0EFE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1" y="828929"/>
            <a:ext cx="4747118" cy="29896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43CDE8-3DF3-2252-F3C9-64F6B3DE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86" y="828928"/>
            <a:ext cx="4806554" cy="29896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8CE6C6-128C-5D3F-8E16-9DE5F6FD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775" y="3868303"/>
            <a:ext cx="4754449" cy="29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0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不同尺寸</a:t>
            </a: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卷积核大小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91968E-B3C8-E6E5-7FE9-D7850B57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522" y="1825836"/>
            <a:ext cx="5083425" cy="35485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AF567F-628E-EE4E-9EBD-0EF1C98E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781" y="1825835"/>
            <a:ext cx="5151066" cy="35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卷积层不同输出通道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E1C6F6-EC83-60F2-561E-D4C447E6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2" y="828929"/>
            <a:ext cx="4611906" cy="29404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928BD72-070A-CF53-B7ED-3271B1F20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14" y="828929"/>
            <a:ext cx="4703626" cy="29404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35535B2-D2BE-DBF1-3457-D57BF7992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028" y="3812809"/>
            <a:ext cx="4715944" cy="294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0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卷积层不同输出通道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2FAF4B-AEDA-8D62-6B31-DA525B4F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747" y="1725283"/>
            <a:ext cx="5025756" cy="35082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FEA328-FD79-0994-D3C5-0E339816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72" y="1725283"/>
            <a:ext cx="5092628" cy="35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全连接层神经元</a:t>
            </a: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个数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8C1DC8-6CCC-2781-5F93-EB34786E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1" y="828930"/>
            <a:ext cx="4755679" cy="29447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37B4A3-AC7B-1864-9734-EEF448B9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198" y="828928"/>
            <a:ext cx="4787785" cy="2944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2446AC-9365-AE86-E8DB-51CC66D50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416" y="3835851"/>
            <a:ext cx="4812273" cy="30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1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3416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solidFill>
                  <a:srgbClr val="FF0000"/>
                </a:solidFill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全连接层神经元</a:t>
            </a: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个数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117DF2-E050-FDA8-BB5D-6C000573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586" y="1755696"/>
            <a:ext cx="4767980" cy="3328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BE1E36-6FB4-085A-9434-B90219870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68" y="1755697"/>
            <a:ext cx="4831422" cy="33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5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最终模型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9553AD-56DA-E01F-5544-898842F9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82" y="1759789"/>
            <a:ext cx="4754098" cy="29617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D3CE6C-4349-0CC6-C7EB-868FC07B1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452" y="99533"/>
            <a:ext cx="4499821" cy="31411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B948EC-20B1-3E54-9B6C-273A06EE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577" y="3429000"/>
            <a:ext cx="4559696" cy="31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25446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en-US" altLang="zh-CN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ResNet18</a:t>
            </a: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2ACB61-5554-3C3F-5E2A-F4B90B2EE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2" y="2093460"/>
            <a:ext cx="5679921" cy="30421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1592BC-BE19-AB01-6E06-AAD6497DF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279" y="1191938"/>
            <a:ext cx="5681848" cy="48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7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25446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lvl="0">
              <a:defRPr/>
            </a:pPr>
            <a:r>
              <a:rPr lang="en-US" altLang="zh-CN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ResNet18</a:t>
            </a:r>
            <a:r>
              <a:rPr lang="zh-CN" altLang="en-US" sz="2800"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415BD8-CE27-66ED-B1E9-47AA39343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72" y="1359037"/>
            <a:ext cx="5439866" cy="37861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447ABA-28D8-2095-70E7-356ED2A76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87" y="1374476"/>
            <a:ext cx="5439865" cy="37707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9374813-0D14-2D16-4DD9-249A4EED244B}"/>
              </a:ext>
            </a:extLst>
          </p:cNvPr>
          <p:cNvSpPr txBox="1"/>
          <p:nvPr/>
        </p:nvSpPr>
        <p:spPr>
          <a:xfrm>
            <a:off x="1917939" y="5405887"/>
            <a:ext cx="83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+mj-ea"/>
                <a:ea typeface="+mj-ea"/>
              </a:rPr>
              <a:t>最后的准确率</a:t>
            </a:r>
            <a:r>
              <a:rPr lang="en-US" altLang="zh-CN">
                <a:latin typeface="+mj-ea"/>
                <a:ea typeface="+mj-ea"/>
              </a:rPr>
              <a:t>88%</a:t>
            </a:r>
            <a:endParaRPr lang="zh-CN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50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 bwMode="auto">
          <a:xfrm>
            <a:off x="661035" y="2463800"/>
            <a:ext cx="609790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9600" b="1" kern="100">
                <a:solidFill>
                  <a:srgbClr val="0162D4"/>
                </a:solidFill>
                <a:latin typeface="+mj-ea"/>
                <a:ea typeface="+mj-ea"/>
                <a:cs typeface="Times New Roman" panose="02020603050405020304" pitchFamily="18" charset="0"/>
              </a:rPr>
              <a:t>感谢观看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4020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98781" y="1386205"/>
            <a:ext cx="10375852" cy="41929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卷积核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(Kernel)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：卷积操作的感受野，直观理解是一个滤波矩阵，普遍使用的卷积核大小为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3×3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、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5×5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等；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步长（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Stride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）：卷积核遍历特征图时每步移动的像素，如步长为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1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则每次移动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1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个像素，步长为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2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则每次移动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2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个像素（即跳过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1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个像素），以此类推；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填充（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Padding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）：处理特征图边界的方式，一般有两种，一种是对边界外完全不填充，只对输入像素执行卷积操作，这样会使输出特征图的尺寸小于输入特征图尺寸；另一种是对边界外进行填充（一般填充为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0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），再执行卷积操作，这样可使输出特征图的尺寸与输入特征图的尺寸一致；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通道（</a:t>
            </a:r>
            <a:r>
              <a:rPr lang="en-US" sz="2000">
                <a:latin typeface="+mj-ea"/>
                <a:ea typeface="+mj-ea"/>
                <a:cs typeface="宋体" charset="0"/>
                <a:sym typeface="+mn-ea"/>
              </a:rPr>
              <a:t>Channel</a:t>
            </a:r>
            <a:r>
              <a:rPr lang="zh-CN" sz="2000">
                <a:latin typeface="+mj-ea"/>
                <a:ea typeface="+mj-ea"/>
                <a:cs typeface="宋体" charset="0"/>
                <a:sym typeface="+mn-ea"/>
              </a:rPr>
              <a:t>）：卷积层的通道数（层数）。</a:t>
            </a:r>
            <a:endParaRPr lang="zh-CN" altLang="en-US" sz="20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4020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</a:t>
            </a:r>
            <a:endParaRPr lang="zh-CN" altLang="en-US" sz="3200">
              <a:solidFill>
                <a:srgbClr val="0162D4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8781" y="1620149"/>
            <a:ext cx="996603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altLang="en-US" sz="2000">
                <a:latin typeface="+mj-ea"/>
                <a:ea typeface="+mj-ea"/>
                <a:cs typeface="宋体" charset="0"/>
                <a:sym typeface="+mn-ea"/>
              </a:rPr>
              <a:t>如下图是一个卷积核（kernel）为3×3、步长（stride）为1、填充（padding）为1的二维卷积：</a:t>
            </a:r>
            <a:endParaRPr lang="zh-CN" altLang="en-US" sz="2000">
              <a:latin typeface="+mj-ea"/>
              <a:ea typeface="+mj-ea"/>
            </a:endParaRPr>
          </a:p>
        </p:txBody>
      </p:sp>
      <p:pic>
        <p:nvPicPr>
          <p:cNvPr id="4" name="图片 3" descr="c8f1f7376cb87906a489f472860f45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197" y="2317971"/>
            <a:ext cx="3618230" cy="411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4020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卷积层</a:t>
            </a:r>
            <a:endParaRPr lang="zh-CN" altLang="en-US" sz="3200">
              <a:solidFill>
                <a:srgbClr val="0162D4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8781" y="1167214"/>
            <a:ext cx="7063309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  <a:cs typeface="宋体" charset="0"/>
                <a:sym typeface="+mn-ea"/>
              </a:rPr>
              <a:t>接下来用一组3 * 3 * 3过滤器(Filter)来对彩色三通道图片过滤：</a:t>
            </a:r>
            <a:endParaRPr lang="zh-CN" altLang="en-US" sz="2000">
              <a:latin typeface="+mj-ea"/>
              <a:ea typeface="+mj-ea"/>
            </a:endParaRPr>
          </a:p>
        </p:txBody>
      </p:sp>
      <p:pic>
        <p:nvPicPr>
          <p:cNvPr id="2" name="图片 1" descr="201610131040347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285" y="1875155"/>
            <a:ext cx="5091430" cy="4465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098781" y="305709"/>
            <a:ext cx="14020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 panose="02020404030301010803"/>
                <a:cs typeface="+mn-ea"/>
                <a:sym typeface="+mn-lt"/>
              </a:rPr>
              <a:t>池化层</a:t>
            </a:r>
            <a:endParaRPr lang="zh-CN" altLang="en-US" sz="3200">
              <a:solidFill>
                <a:srgbClr val="0162D4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8781" y="1082717"/>
            <a:ext cx="10196073" cy="2346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+mj-ea"/>
                <a:ea typeface="+mj-ea"/>
                <a:cs typeface="宋体" charset="0"/>
                <a:sym typeface="+mn-ea"/>
              </a:rPr>
              <a:t>池化又叫做下采样层，主要作用是下采样(down sampling)，将输入图像进行缩小，减少像素信息，只保留重要信息，通常会跟在卷积层之后。通常情况下，池化区域是2*2大小，然后按一定规则转换成相应的值。</a:t>
            </a:r>
          </a:p>
          <a:p>
            <a:pPr indent="0" algn="just">
              <a:lnSpc>
                <a:spcPct val="150000"/>
              </a:lnSpc>
            </a:pPr>
            <a:endParaRPr lang="zh-CN" altLang="en-US" sz="2000">
              <a:latin typeface="+mj-ea"/>
              <a:ea typeface="+mj-ea"/>
              <a:cs typeface="宋体" charset="0"/>
              <a:sym typeface="+mn-ea"/>
            </a:endParaRPr>
          </a:p>
          <a:p>
            <a:pPr indent="0" algn="just">
              <a:lnSpc>
                <a:spcPct val="150000"/>
              </a:lnSpc>
            </a:pPr>
            <a:r>
              <a:rPr lang="zh-CN" altLang="en-US" sz="2000">
                <a:latin typeface="+mj-ea"/>
                <a:ea typeface="+mj-ea"/>
                <a:cs typeface="宋体" charset="0"/>
                <a:sym typeface="+mn-ea"/>
              </a:rPr>
              <a:t>以最大池化和平均池化为例：</a:t>
            </a:r>
            <a:endParaRPr lang="zh-CN" altLang="en-US" sz="2000">
              <a:latin typeface="+mj-ea"/>
              <a:ea typeface="+mj-ea"/>
            </a:endParaRPr>
          </a:p>
        </p:txBody>
      </p:sp>
      <p:pic>
        <p:nvPicPr>
          <p:cNvPr id="15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57" y="3622443"/>
            <a:ext cx="5709285" cy="2767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WY2ODFlOGUyNjM1MGVkNmQyODljM2IxNTA5MGY1ZWMifQ=="/>
  <p:tag name="KSO_WPP_MARK_KEY" val="6cfe2d4a-0c9f-4ff8-8f73-6e12dd0a8511"/>
</p:tagLst>
</file>

<file path=ppt/theme/theme1.xml><?xml version="1.0" encoding="utf-8"?>
<a:theme xmlns:a="http://schemas.openxmlformats.org/drawingml/2006/main" name="1_Office 主题​​">
  <a:themeElements>
    <a:clrScheme name="自定义 2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25066"/>
      </a:accent1>
      <a:accent2>
        <a:srgbClr val="44546A"/>
      </a:accent2>
      <a:accent3>
        <a:srgbClr val="D6CBC9"/>
      </a:accent3>
      <a:accent4>
        <a:srgbClr val="A59D9A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华文细黑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1398</Words>
  <Application>Microsoft Office PowerPoint</Application>
  <PresentationFormat>宽屏</PresentationFormat>
  <Paragraphs>115</Paragraphs>
  <Slides>59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7" baseType="lpstr">
      <vt:lpstr>黑体</vt:lpstr>
      <vt:lpstr>华文细黑</vt:lpstr>
      <vt:lpstr>微软雅黑</vt:lpstr>
      <vt:lpstr>Arial</vt:lpstr>
      <vt:lpstr>Calibri</vt:lpstr>
      <vt:lpstr>Calibri Light</vt:lpstr>
      <vt:lpstr>Times New Roman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XiaoWang</dc:creator>
  <cp:lastModifiedBy>王 振宽</cp:lastModifiedBy>
  <cp:revision>493</cp:revision>
  <dcterms:created xsi:type="dcterms:W3CDTF">2023-04-12T02:48:12Z</dcterms:created>
  <dcterms:modified xsi:type="dcterms:W3CDTF">2023-04-13T15:26:27Z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2052-5.2.1.7798</vt:lpwstr>
  </property>
  <property fmtid="{D5CDD505-2E9C-101B-9397-08002B2CF9AE}" pid="3" name="ICV">
    <vt:lpwstr>A6C09F90CEBBD6D6A61B3664C2F90207_43</vt:lpwstr>
  </property>
</Properties>
</file>